
<file path=[Content_Types].xml><?xml version="1.0" encoding="utf-8"?>
<Types xmlns="http://schemas.openxmlformats.org/package/2006/content-types">
  <Default Extension="xml" ContentType="application/xml"/>
  <Default Extension="png" ContentType="image/png"/>
  <Default Extension="jpg" ContentType="image/jpe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59" r:id="rId1"/>
  </p:sldMasterIdLst>
  <p:notesMasterIdLst>
    <p:notesMasterId r:id="rId33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4" r:id="rId26"/>
    <p:sldId id="285" r:id="rId27"/>
    <p:sldId id="280" r:id="rId28"/>
    <p:sldId id="281" r:id="rId29"/>
    <p:sldId id="282" r:id="rId30"/>
    <p:sldId id="286" r:id="rId31"/>
    <p:sldId id="283" r:id="rId32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E4D4086E-115B-4FA2-836F-A28E24F0A9DB}">
  <a:tblStyle styleId="{E4D4086E-115B-4FA2-836F-A28E24F0A9DB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  <a:tblStyle styleId="{1ED29479-DD0C-4F4D-A4C7-1C1E6F131166}" styleName="Table_1">
    <a:wholeTbl>
      <a:tcTxStyle>
        <a:font>
          <a:latin typeface="Arial"/>
          <a:ea typeface="Arial"/>
          <a:cs typeface="Arial"/>
        </a:font>
        <a:srgbClr val="000000"/>
      </a:tcTxStyle>
      <a:tcStyle>
        <a:tcBdr/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08"/>
    <p:restoredTop sz="64583"/>
  </p:normalViewPr>
  <p:slideViewPr>
    <p:cSldViewPr snapToGrid="0" snapToObjects="1">
      <p:cViewPr varScale="1">
        <p:scale>
          <a:sx n="80" d="100"/>
          <a:sy n="80" d="100"/>
        </p:scale>
        <p:origin x="2024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9" Type="http://schemas.openxmlformats.org/officeDocument/2006/relationships/slide" Target="slides/slide8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33" Type="http://schemas.openxmlformats.org/officeDocument/2006/relationships/notesMaster" Target="notesMasters/notesMaster1.xml"/><Relationship Id="rId34" Type="http://schemas.openxmlformats.org/officeDocument/2006/relationships/presProps" Target="presProps.xml"/><Relationship Id="rId35" Type="http://schemas.openxmlformats.org/officeDocument/2006/relationships/viewProps" Target="viewProps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3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32434711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1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1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1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1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1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/Relationships>
</file>

<file path=ppt/notesSlides/_rels/notesSlide1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6.xml"/></Relationships>
</file>

<file path=ppt/notesSlides/_rels/notesSlide1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7.xml"/></Relationships>
</file>

<file path=ppt/notesSlides/_rels/notesSlide1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8.xml"/></Relationships>
</file>

<file path=ppt/notesSlides/_rels/notesSlide1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9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2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0.xml"/></Relationships>
</file>

<file path=ppt/notesSlides/_rels/notesSlide2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1.xml"/></Relationships>
</file>

<file path=ppt/notesSlides/_rels/notesSlide2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2.xml"/></Relationships>
</file>

<file path=ppt/notesSlides/_rels/notesSlide2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3.xml"/></Relationships>
</file>

<file path=ppt/notesSlides/_rels/notesSlide2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4.xml"/></Relationships>
</file>

<file path=ppt/notesSlides/_rels/notesSlide2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5.xml"/></Relationships>
</file>

<file path=ppt/notesSlides/_rels/notesSlide2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7.xml"/></Relationships>
</file>

<file path=ppt/notesSlides/_rels/notesSlide2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8.xml"/></Relationships>
</file>

<file path=ppt/notesSlides/_rels/notesSlide2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9.xml"/></Relationships>
</file>

<file path=ppt/notesSlides/_rels/notesSlide2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1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62522193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1" name="Google Shape;251;g2829eb4e99_0_26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2" name="Google Shape;252;g2829eb4e99_0_26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FP = Gray examples falsely identified as green.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122805291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0" name="Google Shape;290;g2829eb4e99_0_29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1" name="Google Shape;291;g2829eb4e99_0_29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FN = Green examples falsely identified as gray.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42007831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0" name="Google Shape;330;g282d130491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1" name="Google Shape;331;g282d130491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47750932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" name="Google Shape;337;g2829eb4e99_0_34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8" name="Google Shape;338;g2829eb4e99_0_34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Accuracy = what fraction of all predictions did we get right?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Improving accuracy is equivalent to having a 0-1 Loss function.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114578140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" name="Google Shape;378;g2829eb4e99_0_38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79" name="Google Shape;379;g2829eb4e99_0_38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Precision = quality of positive predictions.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Also called PPV (Positive Predictive Value).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66212715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0" name="Google Shape;420;g2829eb4e99_0_4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21" name="Google Shape;421;g2829eb4e99_0_42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Recall (sensitivity) - What fraction of all greens did we pick out? Terminology from lab tests: how sensitive is the test in detecting disease?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Somewhat related to Precision ( both recall and precision involve TP)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Trivial 100% recall = pull everybody above the threshold.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Trivial 100% precision = push everybody below the threshold except 1 green on top (hopefully no gray above it!).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Striving for good precision with 100% recall = pulling up the lowest green as high as possible in the ranking.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Striving for good recall with 100% precision = pushing down the top most gray as low as possible in the ranking.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11076810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3" name="Google Shape;463;g2829eb4e99_0_46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64" name="Google Shape;464;g2829eb4e99_0_46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Negative Recall (Specificity) - What fraction of all negatives in the population were we able to keep away?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Note: Sensitivity and specificity operate in different sub-universes.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195866881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7" name="Google Shape;507;g2829eb4e99_0_50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08" name="Google Shape;508;g2829eb4e99_0_50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Summarize precision and recall into single score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F1-score: Harmonic mean of PR and REC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G-score: Geometric mean of PR and REC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570016070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" name="Google Shape;552;g2829eb4e99_0_55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53" name="Google Shape;553;g2829eb4e99_0_55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Changing the threshold can result in a new confusion matrix, and new values for some of the metrics.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Many threshold values are redundant (between two consecutively ranked examples). Number of effective thresholds = M + 1 (# of examples + 1)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335539223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7" name="Google Shape;597;g2829eb4e99_0_59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98" name="Google Shape;598;g2829eb4e99_0_59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As we scan through all possible effective thresholds, we explore all the possible values the metrics can take on for the given model.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Each row is specific to the threshold.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Table is specific to the model (different model = different effective thresholds).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Observations: Sensitivity monotonic, Specificity monotonic in opposite direction. Precision somewhat correlated with specificity, and not monotonic. Tradeoff between Sensitivity and Specificity, Precision and Recall.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11566393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g2829eb4e99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8" name="Google Shape;58;g2829eb4e99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Only math necessary: Counting and ratios!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260471317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9" name="Google Shape;649;g2829eb4e99_0_70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50" name="Google Shape;650;g2829eb4e99_0_70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We may not want to pick a threshold up front, but still want to summarize the overall model performance.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491122238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4" name="Google Shape;654;g2829eb4e99_0_69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55" name="Google Shape;655;g2829eb4e99_0_69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AUC = Area Under Curve. Also called C-Statistic (concordance score). Represents how well the results are ranked. If you pick a positive </a:t>
            </a:r>
            <a:r>
              <a:rPr lang="en" dirty="0" err="1"/>
              <a:t>e.g</a:t>
            </a:r>
            <a:r>
              <a:rPr lang="en" dirty="0"/>
              <a:t> by random, and negative </a:t>
            </a:r>
            <a:r>
              <a:rPr lang="en" dirty="0" err="1"/>
              <a:t>e.g</a:t>
            </a:r>
            <a:r>
              <a:rPr lang="en" dirty="0"/>
              <a:t> by random, AUC = probability that positive </a:t>
            </a:r>
            <a:r>
              <a:rPr lang="en" dirty="0" err="1"/>
              <a:t>eg</a:t>
            </a:r>
            <a:r>
              <a:rPr lang="en" dirty="0"/>
              <a:t> is ranked &gt; negative example. Measure of quality of discrimination.</a:t>
            </a:r>
            <a:endParaRPr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-US" dirty="0" smtClean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 smtClean="0"/>
              <a:t>Some </a:t>
            </a:r>
            <a:r>
              <a:rPr lang="en" dirty="0"/>
              <a:t>people plot TPR (= Sensitivity) vs FPR (= 1 - Specificity</a:t>
            </a:r>
            <a:r>
              <a:rPr lang="en" dirty="0" smtClean="0"/>
              <a:t>).</a:t>
            </a:r>
            <a:endParaRPr lang="en-US" dirty="0" smtClean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Thresholds are points on this curve. Each point represents one set of point metrics. </a:t>
            </a:r>
            <a:endParaRPr lang="en-US" dirty="0" smtClean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Diagonal line = random guessing</a:t>
            </a:r>
            <a:r>
              <a:rPr lang="en" dirty="0" smtClean="0"/>
              <a:t>.</a:t>
            </a:r>
            <a:endParaRPr lang="en-US" dirty="0" smtClean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-US" dirty="0" smtClean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 smtClean="0"/>
              <a:t>Grid view (top left to bottom right, </a:t>
            </a:r>
            <a:r>
              <a:rPr lang="en-US" dirty="0" err="1" smtClean="0"/>
              <a:t>postive</a:t>
            </a:r>
            <a:r>
              <a:rPr lang="en-US" baseline="0" dirty="0" smtClean="0"/>
              <a:t> = move right, negative = move down)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1511798645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3" name="Google Shape;683;g2829eb4e99_0_70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84" name="Google Shape;684;g2829eb4e99_0_70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Precision Recall curve represents a different tradeoff. Think search engine results ranked.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End of curve at right cannot be lower than prevalence.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Area under PRC = Average Precision. Intuition: By randomly picking the threshold, what’s the expected precision?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While sensitivity monotonically decreased with increasing recall (the number of correctly classified negative examples can only go down), precision can be “jagged”. Getting a bunch of positives in the sequence increases both precision and recall (hence curve climbs up slowly), but getting a bunch of negatives in the sequence drops the precision without increasing recall. Hence, by definition, curve has only slow climbs and vertical drops.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1920798858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2" name="Google Shape;712;g282af6ba9f_0_4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13" name="Google Shape;713;g282af6ba9f_0_4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Somehow the second model feels “better”.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1892224702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6" name="Google Shape;766;g2829eb4e99_0_7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67" name="Google Shape;767;g2829eb4e99_0_71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The metrics so far fail to capture this</a:t>
            </a:r>
            <a:r>
              <a:rPr lang="en" dirty="0" smtClean="0"/>
              <a:t>.</a:t>
            </a:r>
            <a:endParaRPr lang="en-US" dirty="0" smtClean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Accuracy optimizes for: Model gets $1 for correct answer, $0 for wrong</a:t>
            </a:r>
            <a:r>
              <a:rPr lang="en" dirty="0" smtClean="0"/>
              <a:t>.</a:t>
            </a:r>
            <a:endParaRPr lang="en-US" dirty="0" smtClean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Log-loss: Model makes a bet for $0.xy dollars that it’s prediction is correct. If correct, gets $0.xy dollars, else gets $(1-0.xy) dollar. Incentive structure is well suited to produce calibrated models. Take home is the GM of earned amounts</a:t>
            </a:r>
            <a:r>
              <a:rPr lang="en" dirty="0" smtClean="0"/>
              <a:t>.</a:t>
            </a:r>
            <a:endParaRPr lang="en-US" dirty="0" smtClean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Low-bar for </a:t>
            </a:r>
            <a:r>
              <a:rPr lang="en" dirty="0" err="1"/>
              <a:t>exp</a:t>
            </a:r>
            <a:r>
              <a:rPr lang="en" dirty="0"/>
              <a:t>(E[log-loss]) is </a:t>
            </a:r>
            <a:r>
              <a:rPr lang="en" dirty="0" smtClean="0"/>
              <a:t>0.5</a:t>
            </a:r>
            <a:endParaRPr lang="en-US" dirty="0" smtClean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Log-loss on validation set measure how much did this “betting engine” earn.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14390237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58750" indent="0">
              <a:buNone/>
            </a:pPr>
            <a:r>
              <a:rPr lang="en-US" dirty="0" smtClean="0"/>
              <a:t>View</a:t>
            </a:r>
            <a:r>
              <a:rPr lang="en-US" baseline="0" dirty="0" smtClean="0"/>
              <a:t> calibration plot and histogram together</a:t>
            </a:r>
          </a:p>
          <a:p>
            <a:pPr marL="158750" indent="0">
              <a:buNone/>
            </a:pPr>
            <a:endParaRPr lang="en-US" baseline="0" dirty="0" smtClean="0"/>
          </a:p>
          <a:p>
            <a:pPr marL="158750" indent="0">
              <a:buNone/>
            </a:pPr>
            <a:r>
              <a:rPr lang="en-US" baseline="0" dirty="0" smtClean="0"/>
              <a:t>When model is well calibrated, then histogram indicates level of discrimination</a:t>
            </a:r>
          </a:p>
          <a:p>
            <a:pPr marL="158750" indent="0">
              <a:buNone/>
            </a:pPr>
            <a:endParaRPr lang="en-US" baseline="0" dirty="0" smtClean="0"/>
          </a:p>
          <a:p>
            <a:pPr marL="158750" indent="0">
              <a:buNone/>
            </a:pPr>
            <a:r>
              <a:rPr lang="en-US" baseline="0" dirty="0" smtClean="0"/>
              <a:t>If model is not calibrated, histogram may not mean much at all (see SVC plot)</a:t>
            </a:r>
          </a:p>
          <a:p>
            <a:pPr marL="158750" indent="0">
              <a:buNone/>
            </a:pPr>
            <a:endParaRPr lang="en-US" baseline="0" dirty="0" smtClean="0"/>
          </a:p>
          <a:p>
            <a:pPr marL="158750" indent="0">
              <a:buNone/>
            </a:pPr>
            <a:r>
              <a:rPr lang="en-US" baseline="0" dirty="0" smtClean="0"/>
              <a:t>Brier score is another measure of calibration. Both brier score and log-loss are Proper Scoring Rules.</a:t>
            </a:r>
          </a:p>
          <a:p>
            <a:pPr marL="15875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84221021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" name="Google Shape;819;g282af6ba9f_0_10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20" name="Google Shape;820;g282af6ba9f_0_10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926637240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5" name="Google Shape;825;g282af6ba9f_0_10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26" name="Google Shape;826;g282af6ba9f_0_10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For accuracy, prevalence of majority class should be the low bar!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AUROC: 10% prevalence. top-10% are all negatives, next K are all positives, followed by rest of the negatives. AUPRC = 0.9 even though practically useless.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1233663214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1" name="Google Shape;831;g282af6ba9f_0_1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32" name="Google Shape;832;g282af6ba9f_0_1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23025913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7" name="Google Shape;837;g282af6ba9f_0_1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38" name="Google Shape;838;g282af6ba9f_0_1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03755577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g282af6ba9f_0_1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4" name="Google Shape;64;g282af6ba9f_0_12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96273081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g2829eb4e99_0_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0" name="Google Shape;70;g2829eb4e99_0_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28716489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g2829eb4e99_0_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6" name="Google Shape;76;g2829eb4e99_0_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Dots are examples: Green = positive label, gray = negative label.</a:t>
            </a:r>
            <a:endParaRPr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Consider score to be probability output of Logistic Regression.</a:t>
            </a:r>
            <a:endParaRPr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Position of example on scoring line based on model output. For most of the metrics, only the relative rank / ordering of positive/negative matter.</a:t>
            </a:r>
            <a:endParaRPr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Prevalence decides class imbalance.</a:t>
            </a:r>
            <a:endParaRPr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If too many examples, plot class-wise histogram instead.</a:t>
            </a:r>
            <a:endParaRPr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Rank view useful to start error analysis (start with the topmost negative example, or bottom-most positive example).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84904762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g2829eb4e99_0_7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9" name="Google Shape;109;g2829eb4e99_0_7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Only after picking a threshold, we have a classifier.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Once we have a classifier, we can obtain all the Point metrics of that classifier.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206204909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g2829eb4e99_0_10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1" name="Google Shape;141;g2829eb4e99_0_10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All point metrics can be derived from the confusion matrix. Confusion matrix captures all the information about a classifier performance, but is not a scalar!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Properties:</a:t>
            </a:r>
            <a:endParaRPr/>
          </a:p>
          <a:p>
            <a:pPr marL="457200" lvl="0" indent="-298450" algn="l" rtl="0">
              <a:spcBef>
                <a:spcPts val="0"/>
              </a:spcBef>
              <a:spcAft>
                <a:spcPts val="0"/>
              </a:spcAft>
              <a:buSzPts val="1100"/>
              <a:buChar char="-"/>
            </a:pPr>
            <a:r>
              <a:rPr lang="en"/>
              <a:t>Total Sum is Fixed (population).</a:t>
            </a:r>
            <a:endParaRPr/>
          </a:p>
          <a:p>
            <a:pPr marL="457200" lvl="0" indent="-298450" algn="l" rtl="0">
              <a:spcBef>
                <a:spcPts val="0"/>
              </a:spcBef>
              <a:spcAft>
                <a:spcPts val="0"/>
              </a:spcAft>
              <a:buSzPts val="1100"/>
              <a:buChar char="-"/>
            </a:pPr>
            <a:r>
              <a:rPr lang="en"/>
              <a:t>Column Sums are Fixed (class-wise population).</a:t>
            </a:r>
            <a:endParaRPr/>
          </a:p>
          <a:p>
            <a:pPr marL="457200" lvl="0" indent="-298450" algn="l" rtl="0">
              <a:spcBef>
                <a:spcPts val="0"/>
              </a:spcBef>
              <a:spcAft>
                <a:spcPts val="0"/>
              </a:spcAft>
              <a:buSzPts val="1100"/>
              <a:buChar char="-"/>
            </a:pPr>
            <a:r>
              <a:rPr lang="en"/>
              <a:t>Quality of model &amp; selected threshold decide how columns are split into rows.</a:t>
            </a:r>
            <a:endParaRPr/>
          </a:p>
          <a:p>
            <a:pPr marL="457200" lvl="0" indent="-2984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-"/>
            </a:pPr>
            <a:r>
              <a:rPr lang="en">
                <a:solidFill>
                  <a:schemeClr val="dk1"/>
                </a:solidFill>
              </a:rPr>
              <a:t>We want diagonals to be “heavy”, off diagonals to be “light”.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76801076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Google Shape;176;g2829eb4e99_0_18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7" name="Google Shape;177;g2829eb4e99_0_18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TP = Green examples correctly identified as green.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158020888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Google Shape;213;g2829eb4e99_0_2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4" name="Google Shape;214;g2829eb4e99_0_22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TN = Gray examples correctly identified as gray. “Trueness” is along the diagonal.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147291438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1.jp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0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2.pn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2.xml"/><Relationship Id="rId3" Type="http://schemas.openxmlformats.org/officeDocument/2006/relationships/image" Target="../media/image3.pn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4.xml"/><Relationship Id="rId3" Type="http://schemas.openxmlformats.org/officeDocument/2006/relationships/image" Target="../media/image4.pn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5.xml"/><Relationship Id="rId3" Type="http://schemas.openxmlformats.org/officeDocument/2006/relationships/image" Target="../media/image5.png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6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8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9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Evaluation </a:t>
            </a:r>
            <a:r>
              <a:rPr lang="en" dirty="0" smtClean="0"/>
              <a:t>Metrics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4000" dirty="0" smtClean="0"/>
              <a:t>CS229</a:t>
            </a:r>
            <a:endParaRPr sz="4000" dirty="0"/>
          </a:p>
        </p:txBody>
      </p:sp>
      <p:sp>
        <p:nvSpPr>
          <p:cNvPr id="55" name="Google Shape;55;p13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 err="1"/>
              <a:t>Anand</a:t>
            </a:r>
            <a:r>
              <a:rPr lang="en" dirty="0"/>
              <a:t> </a:t>
            </a:r>
            <a:r>
              <a:rPr lang="en" dirty="0" err="1"/>
              <a:t>Avati</a:t>
            </a:r>
            <a:endParaRPr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4" name="Google Shape;254;p22"/>
          <p:cNvSpPr/>
          <p:nvPr/>
        </p:nvSpPr>
        <p:spPr>
          <a:xfrm>
            <a:off x="416550" y="2777700"/>
            <a:ext cx="2502000" cy="1308600"/>
          </a:xfrm>
          <a:prstGeom prst="rect">
            <a:avLst/>
          </a:prstGeom>
          <a:solidFill>
            <a:srgbClr val="EFEFEF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5" name="Google Shape;255;p22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Point metrics: False Positives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6" name="Google Shape;256;p22"/>
          <p:cNvSpPr/>
          <p:nvPr/>
        </p:nvSpPr>
        <p:spPr>
          <a:xfrm>
            <a:off x="416550" y="1482300"/>
            <a:ext cx="2502000" cy="1308600"/>
          </a:xfrm>
          <a:prstGeom prst="rect">
            <a:avLst/>
          </a:prstGeom>
          <a:solidFill>
            <a:srgbClr val="D9EAD3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257" name="Google Shape;257;p22"/>
          <p:cNvCxnSpPr/>
          <p:nvPr/>
        </p:nvCxnSpPr>
        <p:spPr>
          <a:xfrm>
            <a:off x="1600675" y="1502700"/>
            <a:ext cx="4200" cy="25674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258" name="Google Shape;258;p22"/>
          <p:cNvSpPr/>
          <p:nvPr/>
        </p:nvSpPr>
        <p:spPr>
          <a:xfrm>
            <a:off x="1638175" y="1749450"/>
            <a:ext cx="81600" cy="90300"/>
          </a:xfrm>
          <a:prstGeom prst="flowChartConnector">
            <a:avLst/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9" name="Google Shape;259;p22"/>
          <p:cNvSpPr/>
          <p:nvPr/>
        </p:nvSpPr>
        <p:spPr>
          <a:xfrm>
            <a:off x="1635600" y="2245350"/>
            <a:ext cx="81600" cy="90300"/>
          </a:xfrm>
          <a:prstGeom prst="flowChartConnector">
            <a:avLst/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0" name="Google Shape;260;p22"/>
          <p:cNvSpPr/>
          <p:nvPr/>
        </p:nvSpPr>
        <p:spPr>
          <a:xfrm>
            <a:off x="1635600" y="2817450"/>
            <a:ext cx="81600" cy="90300"/>
          </a:xfrm>
          <a:prstGeom prst="flowChartConnector">
            <a:avLst/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1" name="Google Shape;261;p22"/>
          <p:cNvSpPr/>
          <p:nvPr/>
        </p:nvSpPr>
        <p:spPr>
          <a:xfrm>
            <a:off x="1638175" y="3020375"/>
            <a:ext cx="81600" cy="90300"/>
          </a:xfrm>
          <a:prstGeom prst="flowChartConnector">
            <a:avLst/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2" name="Google Shape;262;p22"/>
          <p:cNvSpPr/>
          <p:nvPr/>
        </p:nvSpPr>
        <p:spPr>
          <a:xfrm>
            <a:off x="1635600" y="3237150"/>
            <a:ext cx="81600" cy="90300"/>
          </a:xfrm>
          <a:prstGeom prst="flowChartConnector">
            <a:avLst/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3" name="Google Shape;263;p22"/>
          <p:cNvSpPr/>
          <p:nvPr/>
        </p:nvSpPr>
        <p:spPr>
          <a:xfrm>
            <a:off x="1635600" y="3402500"/>
            <a:ext cx="81600" cy="90300"/>
          </a:xfrm>
          <a:prstGeom prst="flowChartConnector">
            <a:avLst/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4" name="Google Shape;264;p22"/>
          <p:cNvSpPr/>
          <p:nvPr/>
        </p:nvSpPr>
        <p:spPr>
          <a:xfrm>
            <a:off x="1638175" y="3511925"/>
            <a:ext cx="81600" cy="90300"/>
          </a:xfrm>
          <a:prstGeom prst="flowChartConnector">
            <a:avLst/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5" name="Google Shape;265;p22"/>
          <p:cNvSpPr/>
          <p:nvPr/>
        </p:nvSpPr>
        <p:spPr>
          <a:xfrm>
            <a:off x="1635600" y="3621350"/>
            <a:ext cx="81600" cy="90300"/>
          </a:xfrm>
          <a:prstGeom prst="flowChartConnector">
            <a:avLst/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6" name="Google Shape;266;p22"/>
          <p:cNvSpPr/>
          <p:nvPr/>
        </p:nvSpPr>
        <p:spPr>
          <a:xfrm>
            <a:off x="1635600" y="3748025"/>
            <a:ext cx="81600" cy="90300"/>
          </a:xfrm>
          <a:prstGeom prst="flowChartConnector">
            <a:avLst/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7" name="Google Shape;267;p22"/>
          <p:cNvSpPr/>
          <p:nvPr/>
        </p:nvSpPr>
        <p:spPr>
          <a:xfrm>
            <a:off x="1635600" y="3917575"/>
            <a:ext cx="81600" cy="90300"/>
          </a:xfrm>
          <a:prstGeom prst="flowChartConnector">
            <a:avLst/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8" name="Google Shape;268;p22"/>
          <p:cNvSpPr/>
          <p:nvPr/>
        </p:nvSpPr>
        <p:spPr>
          <a:xfrm>
            <a:off x="1483200" y="1539225"/>
            <a:ext cx="81600" cy="90300"/>
          </a:xfrm>
          <a:prstGeom prst="flowChartConnector">
            <a:avLst/>
          </a:prstGeom>
          <a:solidFill>
            <a:srgbClr val="38761D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9" name="Google Shape;269;p22"/>
          <p:cNvSpPr/>
          <p:nvPr/>
        </p:nvSpPr>
        <p:spPr>
          <a:xfrm>
            <a:off x="1483200" y="1644338"/>
            <a:ext cx="81600" cy="90300"/>
          </a:xfrm>
          <a:prstGeom prst="flowChartConnector">
            <a:avLst/>
          </a:prstGeom>
          <a:solidFill>
            <a:srgbClr val="38761D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0" name="Google Shape;270;p22"/>
          <p:cNvSpPr/>
          <p:nvPr/>
        </p:nvSpPr>
        <p:spPr>
          <a:xfrm>
            <a:off x="1485775" y="1854550"/>
            <a:ext cx="81600" cy="90300"/>
          </a:xfrm>
          <a:prstGeom prst="flowChartConnector">
            <a:avLst/>
          </a:prstGeom>
          <a:solidFill>
            <a:srgbClr val="38761D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1" name="Google Shape;271;p22"/>
          <p:cNvSpPr/>
          <p:nvPr/>
        </p:nvSpPr>
        <p:spPr>
          <a:xfrm>
            <a:off x="1485775" y="1997400"/>
            <a:ext cx="81600" cy="90300"/>
          </a:xfrm>
          <a:prstGeom prst="flowChartConnector">
            <a:avLst/>
          </a:prstGeom>
          <a:solidFill>
            <a:srgbClr val="38761D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2" name="Google Shape;272;p22"/>
          <p:cNvSpPr/>
          <p:nvPr/>
        </p:nvSpPr>
        <p:spPr>
          <a:xfrm>
            <a:off x="1485775" y="2121375"/>
            <a:ext cx="81600" cy="90300"/>
          </a:xfrm>
          <a:prstGeom prst="flowChartConnector">
            <a:avLst/>
          </a:prstGeom>
          <a:solidFill>
            <a:srgbClr val="38761D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3" name="Google Shape;273;p22"/>
          <p:cNvSpPr/>
          <p:nvPr/>
        </p:nvSpPr>
        <p:spPr>
          <a:xfrm>
            <a:off x="1483200" y="2369325"/>
            <a:ext cx="81600" cy="90300"/>
          </a:xfrm>
          <a:prstGeom prst="flowChartConnector">
            <a:avLst/>
          </a:prstGeom>
          <a:solidFill>
            <a:srgbClr val="38761D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4" name="Google Shape;274;p22"/>
          <p:cNvSpPr/>
          <p:nvPr/>
        </p:nvSpPr>
        <p:spPr>
          <a:xfrm>
            <a:off x="1483200" y="2671563"/>
            <a:ext cx="81600" cy="90300"/>
          </a:xfrm>
          <a:prstGeom prst="flowChartConnector">
            <a:avLst/>
          </a:prstGeom>
          <a:solidFill>
            <a:srgbClr val="38761D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5" name="Google Shape;275;p22"/>
          <p:cNvSpPr/>
          <p:nvPr/>
        </p:nvSpPr>
        <p:spPr>
          <a:xfrm>
            <a:off x="1485775" y="3840200"/>
            <a:ext cx="81600" cy="90300"/>
          </a:xfrm>
          <a:prstGeom prst="flowChartConnector">
            <a:avLst/>
          </a:prstGeom>
          <a:solidFill>
            <a:srgbClr val="38761D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6" name="Google Shape;276;p22"/>
          <p:cNvSpPr/>
          <p:nvPr/>
        </p:nvSpPr>
        <p:spPr>
          <a:xfrm>
            <a:off x="1483200" y="2493300"/>
            <a:ext cx="81600" cy="90300"/>
          </a:xfrm>
          <a:prstGeom prst="flowChartConnector">
            <a:avLst/>
          </a:prstGeom>
          <a:solidFill>
            <a:srgbClr val="38761D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7" name="Google Shape;277;p22"/>
          <p:cNvSpPr/>
          <p:nvPr/>
        </p:nvSpPr>
        <p:spPr>
          <a:xfrm>
            <a:off x="1483200" y="2617275"/>
            <a:ext cx="81600" cy="90300"/>
          </a:xfrm>
          <a:prstGeom prst="flowChartConnector">
            <a:avLst/>
          </a:prstGeom>
          <a:solidFill>
            <a:srgbClr val="38761D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8" name="Google Shape;278;p22"/>
          <p:cNvSpPr txBox="1"/>
          <p:nvPr/>
        </p:nvSpPr>
        <p:spPr>
          <a:xfrm>
            <a:off x="416550" y="1195725"/>
            <a:ext cx="2502000" cy="119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/>
              <a:t>     Label positive                         Label negative</a:t>
            </a:r>
            <a:endParaRPr sz="800"/>
          </a:p>
        </p:txBody>
      </p:sp>
      <p:sp>
        <p:nvSpPr>
          <p:cNvPr id="279" name="Google Shape;279;p22"/>
          <p:cNvSpPr txBox="1"/>
          <p:nvPr/>
        </p:nvSpPr>
        <p:spPr>
          <a:xfrm>
            <a:off x="462650" y="1569250"/>
            <a:ext cx="332100" cy="52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/>
              <a:t>9</a:t>
            </a:r>
            <a:endParaRPr sz="2400"/>
          </a:p>
        </p:txBody>
      </p:sp>
      <p:sp>
        <p:nvSpPr>
          <p:cNvPr id="280" name="Google Shape;280;p22"/>
          <p:cNvSpPr txBox="1"/>
          <p:nvPr/>
        </p:nvSpPr>
        <p:spPr>
          <a:xfrm>
            <a:off x="2520050" y="3526925"/>
            <a:ext cx="296100" cy="36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/>
              <a:t>8</a:t>
            </a:r>
            <a:endParaRPr sz="2400"/>
          </a:p>
        </p:txBody>
      </p:sp>
      <p:sp>
        <p:nvSpPr>
          <p:cNvPr id="281" name="Google Shape;281;p22"/>
          <p:cNvSpPr txBox="1"/>
          <p:nvPr/>
        </p:nvSpPr>
        <p:spPr>
          <a:xfrm>
            <a:off x="2520050" y="1569250"/>
            <a:ext cx="296100" cy="36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600">
                <a:solidFill>
                  <a:srgbClr val="FF0000"/>
                </a:solidFill>
              </a:rPr>
              <a:t>2</a:t>
            </a:r>
            <a:endParaRPr sz="3600">
              <a:solidFill>
                <a:srgbClr val="FF0000"/>
              </a:solidFill>
            </a:endParaRPr>
          </a:p>
        </p:txBody>
      </p:sp>
      <p:sp>
        <p:nvSpPr>
          <p:cNvPr id="282" name="Google Shape;282;p22"/>
          <p:cNvSpPr txBox="1"/>
          <p:nvPr/>
        </p:nvSpPr>
        <p:spPr>
          <a:xfrm>
            <a:off x="462650" y="3550450"/>
            <a:ext cx="296100" cy="36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/>
              <a:t>1</a:t>
            </a:r>
            <a:endParaRPr sz="2400"/>
          </a:p>
        </p:txBody>
      </p:sp>
      <p:sp>
        <p:nvSpPr>
          <p:cNvPr id="283" name="Google Shape;283;p22"/>
          <p:cNvSpPr txBox="1"/>
          <p:nvPr/>
        </p:nvSpPr>
        <p:spPr>
          <a:xfrm>
            <a:off x="73000" y="2647650"/>
            <a:ext cx="429600" cy="24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600"/>
              <a:t>Th=0.5</a:t>
            </a:r>
            <a:endParaRPr sz="600"/>
          </a:p>
        </p:txBody>
      </p:sp>
      <p:graphicFrame>
        <p:nvGraphicFramePr>
          <p:cNvPr id="284" name="Google Shape;284;p22"/>
          <p:cNvGraphicFramePr/>
          <p:nvPr/>
        </p:nvGraphicFramePr>
        <p:xfrm>
          <a:off x="3227575" y="1482300"/>
          <a:ext cx="382850" cy="662220"/>
        </p:xfrm>
        <a:graphic>
          <a:graphicData uri="http://schemas.openxmlformats.org/drawingml/2006/table">
            <a:tbl>
              <a:tblPr>
                <a:noFill/>
                <a:tableStyleId>{E4D4086E-115B-4FA2-836F-A28E24F0A9DB}</a:tableStyleId>
              </a:tblPr>
              <a:tblGrid>
                <a:gridCol w="382850"/>
              </a:tblGrid>
              <a:tr h="35745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/>
                        <a:t>Th</a:t>
                      </a:r>
                      <a:endParaRPr sz="800"/>
                    </a:p>
                  </a:txBody>
                  <a:tcPr marL="91425" marR="91425" marT="91425" marB="91425"/>
                </a:tc>
              </a:tr>
              <a:tr h="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/>
                        <a:t>0.5</a:t>
                      </a:r>
                      <a:endParaRPr sz="800"/>
                    </a:p>
                  </a:txBody>
                  <a:tcPr marL="91425" marR="91425" marT="91425" marB="91425"/>
                </a:tc>
              </a:tr>
            </a:tbl>
          </a:graphicData>
        </a:graphic>
      </p:graphicFrame>
      <p:graphicFrame>
        <p:nvGraphicFramePr>
          <p:cNvPr id="285" name="Google Shape;285;p22"/>
          <p:cNvGraphicFramePr/>
          <p:nvPr/>
        </p:nvGraphicFramePr>
        <p:xfrm>
          <a:off x="3616425" y="1482300"/>
          <a:ext cx="382850" cy="662220"/>
        </p:xfrm>
        <a:graphic>
          <a:graphicData uri="http://schemas.openxmlformats.org/drawingml/2006/table">
            <a:tbl>
              <a:tblPr>
                <a:noFill/>
                <a:tableStyleId>{E4D4086E-115B-4FA2-836F-A28E24F0A9DB}</a:tableStyleId>
              </a:tblPr>
              <a:tblGrid>
                <a:gridCol w="382850"/>
              </a:tblGrid>
              <a:tr h="35745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/>
                        <a:t>TP</a:t>
                      </a:r>
                      <a:endParaRPr sz="800"/>
                    </a:p>
                  </a:txBody>
                  <a:tcPr marL="91425" marR="91425" marT="91425" marB="91425"/>
                </a:tc>
              </a:tr>
              <a:tr h="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/>
                        <a:t>9</a:t>
                      </a:r>
                      <a:endParaRPr sz="800"/>
                    </a:p>
                  </a:txBody>
                  <a:tcPr marL="91425" marR="91425" marT="91425" marB="91425"/>
                </a:tc>
              </a:tr>
            </a:tbl>
          </a:graphicData>
        </a:graphic>
      </p:graphicFrame>
      <p:graphicFrame>
        <p:nvGraphicFramePr>
          <p:cNvPr id="286" name="Google Shape;286;p22"/>
          <p:cNvGraphicFramePr/>
          <p:nvPr/>
        </p:nvGraphicFramePr>
        <p:xfrm>
          <a:off x="3997425" y="1482300"/>
          <a:ext cx="382850" cy="662220"/>
        </p:xfrm>
        <a:graphic>
          <a:graphicData uri="http://schemas.openxmlformats.org/drawingml/2006/table">
            <a:tbl>
              <a:tblPr>
                <a:noFill/>
                <a:tableStyleId>{E4D4086E-115B-4FA2-836F-A28E24F0A9DB}</a:tableStyleId>
              </a:tblPr>
              <a:tblGrid>
                <a:gridCol w="382850"/>
              </a:tblGrid>
              <a:tr h="35745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/>
                        <a:t>TN</a:t>
                      </a:r>
                      <a:endParaRPr sz="800"/>
                    </a:p>
                  </a:txBody>
                  <a:tcPr marL="91425" marR="91425" marT="91425" marB="91425"/>
                </a:tc>
              </a:tr>
              <a:tr h="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/>
                        <a:t>8</a:t>
                      </a:r>
                      <a:endParaRPr sz="800"/>
                    </a:p>
                  </a:txBody>
                  <a:tcPr marL="91425" marR="91425" marT="91425" marB="91425"/>
                </a:tc>
              </a:tr>
            </a:tbl>
          </a:graphicData>
        </a:graphic>
      </p:graphicFrame>
      <p:sp>
        <p:nvSpPr>
          <p:cNvPr id="287" name="Google Shape;287;p22"/>
          <p:cNvSpPr txBox="1"/>
          <p:nvPr/>
        </p:nvSpPr>
        <p:spPr>
          <a:xfrm rot="-5400000">
            <a:off x="-1031250" y="2719725"/>
            <a:ext cx="2502000" cy="119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/>
              <a:t>    Predict Negative                      Predict Positive</a:t>
            </a:r>
            <a:endParaRPr sz="800"/>
          </a:p>
        </p:txBody>
      </p:sp>
      <p:graphicFrame>
        <p:nvGraphicFramePr>
          <p:cNvPr id="288" name="Google Shape;288;p22"/>
          <p:cNvGraphicFramePr/>
          <p:nvPr/>
        </p:nvGraphicFramePr>
        <p:xfrm>
          <a:off x="4378425" y="1482300"/>
          <a:ext cx="382850" cy="662220"/>
        </p:xfrm>
        <a:graphic>
          <a:graphicData uri="http://schemas.openxmlformats.org/drawingml/2006/table">
            <a:tbl>
              <a:tblPr>
                <a:noFill/>
                <a:tableStyleId>{E4D4086E-115B-4FA2-836F-A28E24F0A9DB}</a:tableStyleId>
              </a:tblPr>
              <a:tblGrid>
                <a:gridCol w="382850"/>
              </a:tblGrid>
              <a:tr h="35745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/>
                        <a:t>FP</a:t>
                      </a:r>
                      <a:endParaRPr sz="800"/>
                    </a:p>
                  </a:txBody>
                  <a:tcPr marL="91425" marR="91425" marT="91425" marB="91425"/>
                </a:tc>
              </a:tr>
              <a:tr h="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rgbClr val="FF0000"/>
                          </a:solidFill>
                        </a:rPr>
                        <a:t>2</a:t>
                      </a:r>
                      <a:endParaRPr sz="800">
                        <a:solidFill>
                          <a:srgbClr val="FF0000"/>
                        </a:solidFill>
                      </a:endParaRPr>
                    </a:p>
                  </a:txBody>
                  <a:tcPr marL="91425" marR="91425" marT="91425" marB="91425"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3" name="Google Shape;293;p23"/>
          <p:cNvSpPr/>
          <p:nvPr/>
        </p:nvSpPr>
        <p:spPr>
          <a:xfrm>
            <a:off x="416550" y="2777700"/>
            <a:ext cx="2502000" cy="1308600"/>
          </a:xfrm>
          <a:prstGeom prst="rect">
            <a:avLst/>
          </a:prstGeom>
          <a:solidFill>
            <a:srgbClr val="EFEFEF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4" name="Google Shape;294;p23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Point metrics: False Negatives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5" name="Google Shape;295;p23"/>
          <p:cNvSpPr/>
          <p:nvPr/>
        </p:nvSpPr>
        <p:spPr>
          <a:xfrm>
            <a:off x="416550" y="1482300"/>
            <a:ext cx="2502000" cy="1308600"/>
          </a:xfrm>
          <a:prstGeom prst="rect">
            <a:avLst/>
          </a:prstGeom>
          <a:solidFill>
            <a:srgbClr val="D9EAD3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296" name="Google Shape;296;p23"/>
          <p:cNvCxnSpPr/>
          <p:nvPr/>
        </p:nvCxnSpPr>
        <p:spPr>
          <a:xfrm>
            <a:off x="1600675" y="1502700"/>
            <a:ext cx="4200" cy="25674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297" name="Google Shape;297;p23"/>
          <p:cNvSpPr/>
          <p:nvPr/>
        </p:nvSpPr>
        <p:spPr>
          <a:xfrm>
            <a:off x="1638175" y="1749450"/>
            <a:ext cx="81600" cy="90300"/>
          </a:xfrm>
          <a:prstGeom prst="flowChartConnector">
            <a:avLst/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8" name="Google Shape;298;p23"/>
          <p:cNvSpPr/>
          <p:nvPr/>
        </p:nvSpPr>
        <p:spPr>
          <a:xfrm>
            <a:off x="1635600" y="2245350"/>
            <a:ext cx="81600" cy="90300"/>
          </a:xfrm>
          <a:prstGeom prst="flowChartConnector">
            <a:avLst/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9" name="Google Shape;299;p23"/>
          <p:cNvSpPr/>
          <p:nvPr/>
        </p:nvSpPr>
        <p:spPr>
          <a:xfrm>
            <a:off x="1635600" y="2817450"/>
            <a:ext cx="81600" cy="90300"/>
          </a:xfrm>
          <a:prstGeom prst="flowChartConnector">
            <a:avLst/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0" name="Google Shape;300;p23"/>
          <p:cNvSpPr/>
          <p:nvPr/>
        </p:nvSpPr>
        <p:spPr>
          <a:xfrm>
            <a:off x="1638175" y="3020375"/>
            <a:ext cx="81600" cy="90300"/>
          </a:xfrm>
          <a:prstGeom prst="flowChartConnector">
            <a:avLst/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1" name="Google Shape;301;p23"/>
          <p:cNvSpPr/>
          <p:nvPr/>
        </p:nvSpPr>
        <p:spPr>
          <a:xfrm>
            <a:off x="1635600" y="3237150"/>
            <a:ext cx="81600" cy="90300"/>
          </a:xfrm>
          <a:prstGeom prst="flowChartConnector">
            <a:avLst/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2" name="Google Shape;302;p23"/>
          <p:cNvSpPr/>
          <p:nvPr/>
        </p:nvSpPr>
        <p:spPr>
          <a:xfrm>
            <a:off x="1635600" y="3402500"/>
            <a:ext cx="81600" cy="90300"/>
          </a:xfrm>
          <a:prstGeom prst="flowChartConnector">
            <a:avLst/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3" name="Google Shape;303;p23"/>
          <p:cNvSpPr/>
          <p:nvPr/>
        </p:nvSpPr>
        <p:spPr>
          <a:xfrm>
            <a:off x="1638175" y="3511925"/>
            <a:ext cx="81600" cy="90300"/>
          </a:xfrm>
          <a:prstGeom prst="flowChartConnector">
            <a:avLst/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4" name="Google Shape;304;p23"/>
          <p:cNvSpPr/>
          <p:nvPr/>
        </p:nvSpPr>
        <p:spPr>
          <a:xfrm>
            <a:off x="1635600" y="3621350"/>
            <a:ext cx="81600" cy="90300"/>
          </a:xfrm>
          <a:prstGeom prst="flowChartConnector">
            <a:avLst/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5" name="Google Shape;305;p23"/>
          <p:cNvSpPr/>
          <p:nvPr/>
        </p:nvSpPr>
        <p:spPr>
          <a:xfrm>
            <a:off x="1635600" y="3748025"/>
            <a:ext cx="81600" cy="90300"/>
          </a:xfrm>
          <a:prstGeom prst="flowChartConnector">
            <a:avLst/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6" name="Google Shape;306;p23"/>
          <p:cNvSpPr/>
          <p:nvPr/>
        </p:nvSpPr>
        <p:spPr>
          <a:xfrm>
            <a:off x="1635600" y="3917575"/>
            <a:ext cx="81600" cy="90300"/>
          </a:xfrm>
          <a:prstGeom prst="flowChartConnector">
            <a:avLst/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7" name="Google Shape;307;p23"/>
          <p:cNvSpPr/>
          <p:nvPr/>
        </p:nvSpPr>
        <p:spPr>
          <a:xfrm>
            <a:off x="1483200" y="1539225"/>
            <a:ext cx="81600" cy="90300"/>
          </a:xfrm>
          <a:prstGeom prst="flowChartConnector">
            <a:avLst/>
          </a:prstGeom>
          <a:solidFill>
            <a:srgbClr val="38761D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8" name="Google Shape;308;p23"/>
          <p:cNvSpPr/>
          <p:nvPr/>
        </p:nvSpPr>
        <p:spPr>
          <a:xfrm>
            <a:off x="1483200" y="1644338"/>
            <a:ext cx="81600" cy="90300"/>
          </a:xfrm>
          <a:prstGeom prst="flowChartConnector">
            <a:avLst/>
          </a:prstGeom>
          <a:solidFill>
            <a:srgbClr val="38761D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9" name="Google Shape;309;p23"/>
          <p:cNvSpPr/>
          <p:nvPr/>
        </p:nvSpPr>
        <p:spPr>
          <a:xfrm>
            <a:off x="1485775" y="1854550"/>
            <a:ext cx="81600" cy="90300"/>
          </a:xfrm>
          <a:prstGeom prst="flowChartConnector">
            <a:avLst/>
          </a:prstGeom>
          <a:solidFill>
            <a:srgbClr val="38761D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0" name="Google Shape;310;p23"/>
          <p:cNvSpPr/>
          <p:nvPr/>
        </p:nvSpPr>
        <p:spPr>
          <a:xfrm>
            <a:off x="1485775" y="1997400"/>
            <a:ext cx="81600" cy="90300"/>
          </a:xfrm>
          <a:prstGeom prst="flowChartConnector">
            <a:avLst/>
          </a:prstGeom>
          <a:solidFill>
            <a:srgbClr val="38761D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1" name="Google Shape;311;p23"/>
          <p:cNvSpPr/>
          <p:nvPr/>
        </p:nvSpPr>
        <p:spPr>
          <a:xfrm>
            <a:off x="1485775" y="2121375"/>
            <a:ext cx="81600" cy="90300"/>
          </a:xfrm>
          <a:prstGeom prst="flowChartConnector">
            <a:avLst/>
          </a:prstGeom>
          <a:solidFill>
            <a:srgbClr val="38761D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2" name="Google Shape;312;p23"/>
          <p:cNvSpPr/>
          <p:nvPr/>
        </p:nvSpPr>
        <p:spPr>
          <a:xfrm>
            <a:off x="1483200" y="2369325"/>
            <a:ext cx="81600" cy="90300"/>
          </a:xfrm>
          <a:prstGeom prst="flowChartConnector">
            <a:avLst/>
          </a:prstGeom>
          <a:solidFill>
            <a:srgbClr val="38761D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3" name="Google Shape;313;p23"/>
          <p:cNvSpPr/>
          <p:nvPr/>
        </p:nvSpPr>
        <p:spPr>
          <a:xfrm>
            <a:off x="1483200" y="2671563"/>
            <a:ext cx="81600" cy="90300"/>
          </a:xfrm>
          <a:prstGeom prst="flowChartConnector">
            <a:avLst/>
          </a:prstGeom>
          <a:solidFill>
            <a:srgbClr val="38761D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4" name="Google Shape;314;p23"/>
          <p:cNvSpPr/>
          <p:nvPr/>
        </p:nvSpPr>
        <p:spPr>
          <a:xfrm>
            <a:off x="1485775" y="3840200"/>
            <a:ext cx="81600" cy="90300"/>
          </a:xfrm>
          <a:prstGeom prst="flowChartConnector">
            <a:avLst/>
          </a:prstGeom>
          <a:solidFill>
            <a:srgbClr val="38761D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5" name="Google Shape;315;p23"/>
          <p:cNvSpPr/>
          <p:nvPr/>
        </p:nvSpPr>
        <p:spPr>
          <a:xfrm>
            <a:off x="1483200" y="2493300"/>
            <a:ext cx="81600" cy="90300"/>
          </a:xfrm>
          <a:prstGeom prst="flowChartConnector">
            <a:avLst/>
          </a:prstGeom>
          <a:solidFill>
            <a:srgbClr val="38761D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6" name="Google Shape;316;p23"/>
          <p:cNvSpPr/>
          <p:nvPr/>
        </p:nvSpPr>
        <p:spPr>
          <a:xfrm>
            <a:off x="1483200" y="2617275"/>
            <a:ext cx="81600" cy="90300"/>
          </a:xfrm>
          <a:prstGeom prst="flowChartConnector">
            <a:avLst/>
          </a:prstGeom>
          <a:solidFill>
            <a:srgbClr val="38761D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7" name="Google Shape;317;p23"/>
          <p:cNvSpPr txBox="1"/>
          <p:nvPr/>
        </p:nvSpPr>
        <p:spPr>
          <a:xfrm>
            <a:off x="416550" y="1195725"/>
            <a:ext cx="2502000" cy="119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/>
              <a:t>     Label positive                         Label negative</a:t>
            </a:r>
            <a:endParaRPr sz="800"/>
          </a:p>
        </p:txBody>
      </p:sp>
      <p:sp>
        <p:nvSpPr>
          <p:cNvPr id="318" name="Google Shape;318;p23"/>
          <p:cNvSpPr txBox="1"/>
          <p:nvPr/>
        </p:nvSpPr>
        <p:spPr>
          <a:xfrm>
            <a:off x="462650" y="1569250"/>
            <a:ext cx="332100" cy="52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/>
              <a:t>9</a:t>
            </a:r>
            <a:endParaRPr sz="2400"/>
          </a:p>
        </p:txBody>
      </p:sp>
      <p:sp>
        <p:nvSpPr>
          <p:cNvPr id="319" name="Google Shape;319;p23"/>
          <p:cNvSpPr txBox="1"/>
          <p:nvPr/>
        </p:nvSpPr>
        <p:spPr>
          <a:xfrm>
            <a:off x="2520050" y="3526925"/>
            <a:ext cx="296100" cy="36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/>
              <a:t>8</a:t>
            </a:r>
            <a:endParaRPr sz="2400"/>
          </a:p>
        </p:txBody>
      </p:sp>
      <p:sp>
        <p:nvSpPr>
          <p:cNvPr id="320" name="Google Shape;320;p23"/>
          <p:cNvSpPr txBox="1"/>
          <p:nvPr/>
        </p:nvSpPr>
        <p:spPr>
          <a:xfrm>
            <a:off x="2520050" y="1569250"/>
            <a:ext cx="296100" cy="36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/>
              <a:t>2</a:t>
            </a:r>
            <a:endParaRPr sz="2400"/>
          </a:p>
        </p:txBody>
      </p:sp>
      <p:sp>
        <p:nvSpPr>
          <p:cNvPr id="321" name="Google Shape;321;p23"/>
          <p:cNvSpPr txBox="1"/>
          <p:nvPr/>
        </p:nvSpPr>
        <p:spPr>
          <a:xfrm>
            <a:off x="462650" y="3550450"/>
            <a:ext cx="296100" cy="36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600">
                <a:solidFill>
                  <a:srgbClr val="FF0000"/>
                </a:solidFill>
              </a:rPr>
              <a:t>1</a:t>
            </a:r>
            <a:endParaRPr sz="3600">
              <a:solidFill>
                <a:srgbClr val="FF0000"/>
              </a:solidFill>
            </a:endParaRPr>
          </a:p>
        </p:txBody>
      </p:sp>
      <p:sp>
        <p:nvSpPr>
          <p:cNvPr id="322" name="Google Shape;322;p23"/>
          <p:cNvSpPr txBox="1"/>
          <p:nvPr/>
        </p:nvSpPr>
        <p:spPr>
          <a:xfrm>
            <a:off x="73000" y="2647650"/>
            <a:ext cx="429600" cy="24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600"/>
              <a:t>Th=0.5</a:t>
            </a:r>
            <a:endParaRPr sz="600"/>
          </a:p>
        </p:txBody>
      </p:sp>
      <p:graphicFrame>
        <p:nvGraphicFramePr>
          <p:cNvPr id="323" name="Google Shape;323;p23"/>
          <p:cNvGraphicFramePr/>
          <p:nvPr/>
        </p:nvGraphicFramePr>
        <p:xfrm>
          <a:off x="3227575" y="1482300"/>
          <a:ext cx="382850" cy="662220"/>
        </p:xfrm>
        <a:graphic>
          <a:graphicData uri="http://schemas.openxmlformats.org/drawingml/2006/table">
            <a:tbl>
              <a:tblPr>
                <a:noFill/>
                <a:tableStyleId>{E4D4086E-115B-4FA2-836F-A28E24F0A9DB}</a:tableStyleId>
              </a:tblPr>
              <a:tblGrid>
                <a:gridCol w="382850"/>
              </a:tblGrid>
              <a:tr h="35745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/>
                        <a:t>Th</a:t>
                      </a:r>
                      <a:endParaRPr sz="800"/>
                    </a:p>
                  </a:txBody>
                  <a:tcPr marL="91425" marR="91425" marT="91425" marB="91425"/>
                </a:tc>
              </a:tr>
              <a:tr h="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/>
                        <a:t>0.5</a:t>
                      </a:r>
                      <a:endParaRPr sz="800"/>
                    </a:p>
                  </a:txBody>
                  <a:tcPr marL="91425" marR="91425" marT="91425" marB="91425"/>
                </a:tc>
              </a:tr>
            </a:tbl>
          </a:graphicData>
        </a:graphic>
      </p:graphicFrame>
      <p:graphicFrame>
        <p:nvGraphicFramePr>
          <p:cNvPr id="324" name="Google Shape;324;p23"/>
          <p:cNvGraphicFramePr/>
          <p:nvPr/>
        </p:nvGraphicFramePr>
        <p:xfrm>
          <a:off x="3616425" y="1482300"/>
          <a:ext cx="382850" cy="662220"/>
        </p:xfrm>
        <a:graphic>
          <a:graphicData uri="http://schemas.openxmlformats.org/drawingml/2006/table">
            <a:tbl>
              <a:tblPr>
                <a:noFill/>
                <a:tableStyleId>{E4D4086E-115B-4FA2-836F-A28E24F0A9DB}</a:tableStyleId>
              </a:tblPr>
              <a:tblGrid>
                <a:gridCol w="382850"/>
              </a:tblGrid>
              <a:tr h="35745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/>
                        <a:t>TP</a:t>
                      </a:r>
                      <a:endParaRPr sz="800"/>
                    </a:p>
                  </a:txBody>
                  <a:tcPr marL="91425" marR="91425" marT="91425" marB="91425"/>
                </a:tc>
              </a:tr>
              <a:tr h="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/>
                        <a:t>9</a:t>
                      </a:r>
                      <a:endParaRPr sz="800"/>
                    </a:p>
                  </a:txBody>
                  <a:tcPr marL="91425" marR="91425" marT="91425" marB="91425"/>
                </a:tc>
              </a:tr>
            </a:tbl>
          </a:graphicData>
        </a:graphic>
      </p:graphicFrame>
      <p:graphicFrame>
        <p:nvGraphicFramePr>
          <p:cNvPr id="325" name="Google Shape;325;p23"/>
          <p:cNvGraphicFramePr/>
          <p:nvPr/>
        </p:nvGraphicFramePr>
        <p:xfrm>
          <a:off x="3997425" y="1482300"/>
          <a:ext cx="382850" cy="662220"/>
        </p:xfrm>
        <a:graphic>
          <a:graphicData uri="http://schemas.openxmlformats.org/drawingml/2006/table">
            <a:tbl>
              <a:tblPr>
                <a:noFill/>
                <a:tableStyleId>{E4D4086E-115B-4FA2-836F-A28E24F0A9DB}</a:tableStyleId>
              </a:tblPr>
              <a:tblGrid>
                <a:gridCol w="382850"/>
              </a:tblGrid>
              <a:tr h="35745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/>
                        <a:t>TN</a:t>
                      </a:r>
                      <a:endParaRPr sz="800"/>
                    </a:p>
                  </a:txBody>
                  <a:tcPr marL="91425" marR="91425" marT="91425" marB="91425"/>
                </a:tc>
              </a:tr>
              <a:tr h="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/>
                        <a:t>8</a:t>
                      </a:r>
                      <a:endParaRPr sz="800"/>
                    </a:p>
                  </a:txBody>
                  <a:tcPr marL="91425" marR="91425" marT="91425" marB="91425"/>
                </a:tc>
              </a:tr>
            </a:tbl>
          </a:graphicData>
        </a:graphic>
      </p:graphicFrame>
      <p:sp>
        <p:nvSpPr>
          <p:cNvPr id="326" name="Google Shape;326;p23"/>
          <p:cNvSpPr txBox="1"/>
          <p:nvPr/>
        </p:nvSpPr>
        <p:spPr>
          <a:xfrm rot="-5400000">
            <a:off x="-1031250" y="2719725"/>
            <a:ext cx="2502000" cy="119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/>
              <a:t>    Predict Negative                      Predict Positive</a:t>
            </a:r>
            <a:endParaRPr sz="800"/>
          </a:p>
        </p:txBody>
      </p:sp>
      <p:graphicFrame>
        <p:nvGraphicFramePr>
          <p:cNvPr id="327" name="Google Shape;327;p23"/>
          <p:cNvGraphicFramePr/>
          <p:nvPr/>
        </p:nvGraphicFramePr>
        <p:xfrm>
          <a:off x="4378425" y="1482300"/>
          <a:ext cx="382850" cy="662220"/>
        </p:xfrm>
        <a:graphic>
          <a:graphicData uri="http://schemas.openxmlformats.org/drawingml/2006/table">
            <a:tbl>
              <a:tblPr>
                <a:noFill/>
                <a:tableStyleId>{E4D4086E-115B-4FA2-836F-A28E24F0A9DB}</a:tableStyleId>
              </a:tblPr>
              <a:tblGrid>
                <a:gridCol w="382850"/>
              </a:tblGrid>
              <a:tr h="35745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/>
                        <a:t>FP</a:t>
                      </a:r>
                      <a:endParaRPr sz="800"/>
                    </a:p>
                  </a:txBody>
                  <a:tcPr marL="91425" marR="91425" marT="91425" marB="91425"/>
                </a:tc>
              </a:tr>
              <a:tr h="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/>
                        <a:t>2</a:t>
                      </a:r>
                      <a:endParaRPr sz="800"/>
                    </a:p>
                  </a:txBody>
                  <a:tcPr marL="91425" marR="91425" marT="91425" marB="91425"/>
                </a:tc>
              </a:tr>
            </a:tbl>
          </a:graphicData>
        </a:graphic>
      </p:graphicFrame>
      <p:graphicFrame>
        <p:nvGraphicFramePr>
          <p:cNvPr id="328" name="Google Shape;328;p23"/>
          <p:cNvGraphicFramePr/>
          <p:nvPr/>
        </p:nvGraphicFramePr>
        <p:xfrm>
          <a:off x="4759425" y="1482300"/>
          <a:ext cx="382850" cy="662220"/>
        </p:xfrm>
        <a:graphic>
          <a:graphicData uri="http://schemas.openxmlformats.org/drawingml/2006/table">
            <a:tbl>
              <a:tblPr>
                <a:noFill/>
                <a:tableStyleId>{E4D4086E-115B-4FA2-836F-A28E24F0A9DB}</a:tableStyleId>
              </a:tblPr>
              <a:tblGrid>
                <a:gridCol w="382850"/>
              </a:tblGrid>
              <a:tr h="35745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/>
                        <a:t>FN</a:t>
                      </a:r>
                      <a:endParaRPr sz="800"/>
                    </a:p>
                  </a:txBody>
                  <a:tcPr marL="91425" marR="91425" marT="91425" marB="91425"/>
                </a:tc>
              </a:tr>
              <a:tr h="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rgbClr val="FF0000"/>
                          </a:solidFill>
                        </a:rPr>
                        <a:t>1</a:t>
                      </a:r>
                      <a:endParaRPr sz="800">
                        <a:solidFill>
                          <a:srgbClr val="FF0000"/>
                        </a:solidFill>
                      </a:endParaRPr>
                    </a:p>
                  </a:txBody>
                  <a:tcPr marL="91425" marR="91425" marT="91425" marB="91425"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3" name="Google Shape;333;p2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FP and FN also called Type-1 and Type-2 errors</a:t>
            </a:r>
            <a:endParaRPr/>
          </a:p>
        </p:txBody>
      </p:sp>
      <p:pic>
        <p:nvPicPr>
          <p:cNvPr id="334" name="Google Shape;334;p24" descr="BnRtUkRCIAAn60g.jp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062098" y="1204423"/>
            <a:ext cx="4676850" cy="3505700"/>
          </a:xfrm>
          <a:prstGeom prst="rect">
            <a:avLst/>
          </a:prstGeom>
          <a:noFill/>
          <a:ln>
            <a:noFill/>
          </a:ln>
        </p:spPr>
      </p:pic>
      <p:sp>
        <p:nvSpPr>
          <p:cNvPr id="335" name="Google Shape;335;p24"/>
          <p:cNvSpPr txBox="1"/>
          <p:nvPr/>
        </p:nvSpPr>
        <p:spPr>
          <a:xfrm>
            <a:off x="4680475" y="4811325"/>
            <a:ext cx="2974500" cy="10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/>
              <a:t>Could not find true source of image to cite</a:t>
            </a:r>
            <a:endParaRPr sz="100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0" name="Google Shape;340;p25"/>
          <p:cNvSpPr/>
          <p:nvPr/>
        </p:nvSpPr>
        <p:spPr>
          <a:xfrm>
            <a:off x="416550" y="2777700"/>
            <a:ext cx="2502000" cy="1308600"/>
          </a:xfrm>
          <a:prstGeom prst="rect">
            <a:avLst/>
          </a:prstGeom>
          <a:solidFill>
            <a:srgbClr val="EFEFEF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1" name="Google Shape;341;p2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Point metrics: Accuracy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2" name="Google Shape;342;p25"/>
          <p:cNvSpPr/>
          <p:nvPr/>
        </p:nvSpPr>
        <p:spPr>
          <a:xfrm>
            <a:off x="416550" y="1482300"/>
            <a:ext cx="2502000" cy="1308600"/>
          </a:xfrm>
          <a:prstGeom prst="rect">
            <a:avLst/>
          </a:prstGeom>
          <a:solidFill>
            <a:srgbClr val="D9EAD3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343" name="Google Shape;343;p25"/>
          <p:cNvCxnSpPr/>
          <p:nvPr/>
        </p:nvCxnSpPr>
        <p:spPr>
          <a:xfrm>
            <a:off x="1600675" y="1502700"/>
            <a:ext cx="4200" cy="25674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344" name="Google Shape;344;p25"/>
          <p:cNvSpPr/>
          <p:nvPr/>
        </p:nvSpPr>
        <p:spPr>
          <a:xfrm>
            <a:off x="1638175" y="1749450"/>
            <a:ext cx="81600" cy="90300"/>
          </a:xfrm>
          <a:prstGeom prst="flowChartConnector">
            <a:avLst/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5" name="Google Shape;345;p25"/>
          <p:cNvSpPr/>
          <p:nvPr/>
        </p:nvSpPr>
        <p:spPr>
          <a:xfrm>
            <a:off x="1635600" y="2245350"/>
            <a:ext cx="81600" cy="90300"/>
          </a:xfrm>
          <a:prstGeom prst="flowChartConnector">
            <a:avLst/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6" name="Google Shape;346;p25"/>
          <p:cNvSpPr/>
          <p:nvPr/>
        </p:nvSpPr>
        <p:spPr>
          <a:xfrm>
            <a:off x="1635600" y="2817450"/>
            <a:ext cx="81600" cy="90300"/>
          </a:xfrm>
          <a:prstGeom prst="flowChartConnector">
            <a:avLst/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7" name="Google Shape;347;p25"/>
          <p:cNvSpPr/>
          <p:nvPr/>
        </p:nvSpPr>
        <p:spPr>
          <a:xfrm>
            <a:off x="1638175" y="3020375"/>
            <a:ext cx="81600" cy="90300"/>
          </a:xfrm>
          <a:prstGeom prst="flowChartConnector">
            <a:avLst/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8" name="Google Shape;348;p25"/>
          <p:cNvSpPr/>
          <p:nvPr/>
        </p:nvSpPr>
        <p:spPr>
          <a:xfrm>
            <a:off x="1635600" y="3237150"/>
            <a:ext cx="81600" cy="90300"/>
          </a:xfrm>
          <a:prstGeom prst="flowChartConnector">
            <a:avLst/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9" name="Google Shape;349;p25"/>
          <p:cNvSpPr/>
          <p:nvPr/>
        </p:nvSpPr>
        <p:spPr>
          <a:xfrm>
            <a:off x="1635600" y="3402500"/>
            <a:ext cx="81600" cy="90300"/>
          </a:xfrm>
          <a:prstGeom prst="flowChartConnector">
            <a:avLst/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0" name="Google Shape;350;p25"/>
          <p:cNvSpPr/>
          <p:nvPr/>
        </p:nvSpPr>
        <p:spPr>
          <a:xfrm>
            <a:off x="1638175" y="3511925"/>
            <a:ext cx="81600" cy="90300"/>
          </a:xfrm>
          <a:prstGeom prst="flowChartConnector">
            <a:avLst/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1" name="Google Shape;351;p25"/>
          <p:cNvSpPr/>
          <p:nvPr/>
        </p:nvSpPr>
        <p:spPr>
          <a:xfrm>
            <a:off x="1635600" y="3621350"/>
            <a:ext cx="81600" cy="90300"/>
          </a:xfrm>
          <a:prstGeom prst="flowChartConnector">
            <a:avLst/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2" name="Google Shape;352;p25"/>
          <p:cNvSpPr/>
          <p:nvPr/>
        </p:nvSpPr>
        <p:spPr>
          <a:xfrm>
            <a:off x="1635600" y="3748025"/>
            <a:ext cx="81600" cy="90300"/>
          </a:xfrm>
          <a:prstGeom prst="flowChartConnector">
            <a:avLst/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3" name="Google Shape;353;p25"/>
          <p:cNvSpPr/>
          <p:nvPr/>
        </p:nvSpPr>
        <p:spPr>
          <a:xfrm>
            <a:off x="1635600" y="3917575"/>
            <a:ext cx="81600" cy="90300"/>
          </a:xfrm>
          <a:prstGeom prst="flowChartConnector">
            <a:avLst/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4" name="Google Shape;354;p25"/>
          <p:cNvSpPr/>
          <p:nvPr/>
        </p:nvSpPr>
        <p:spPr>
          <a:xfrm>
            <a:off x="1483200" y="1539225"/>
            <a:ext cx="81600" cy="90300"/>
          </a:xfrm>
          <a:prstGeom prst="flowChartConnector">
            <a:avLst/>
          </a:prstGeom>
          <a:solidFill>
            <a:srgbClr val="38761D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5" name="Google Shape;355;p25"/>
          <p:cNvSpPr/>
          <p:nvPr/>
        </p:nvSpPr>
        <p:spPr>
          <a:xfrm>
            <a:off x="1483200" y="1644338"/>
            <a:ext cx="81600" cy="90300"/>
          </a:xfrm>
          <a:prstGeom prst="flowChartConnector">
            <a:avLst/>
          </a:prstGeom>
          <a:solidFill>
            <a:srgbClr val="38761D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6" name="Google Shape;356;p25"/>
          <p:cNvSpPr/>
          <p:nvPr/>
        </p:nvSpPr>
        <p:spPr>
          <a:xfrm>
            <a:off x="1485775" y="1854550"/>
            <a:ext cx="81600" cy="90300"/>
          </a:xfrm>
          <a:prstGeom prst="flowChartConnector">
            <a:avLst/>
          </a:prstGeom>
          <a:solidFill>
            <a:srgbClr val="38761D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7" name="Google Shape;357;p25"/>
          <p:cNvSpPr/>
          <p:nvPr/>
        </p:nvSpPr>
        <p:spPr>
          <a:xfrm>
            <a:off x="1485775" y="1997400"/>
            <a:ext cx="81600" cy="90300"/>
          </a:xfrm>
          <a:prstGeom prst="flowChartConnector">
            <a:avLst/>
          </a:prstGeom>
          <a:solidFill>
            <a:srgbClr val="38761D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8" name="Google Shape;358;p25"/>
          <p:cNvSpPr/>
          <p:nvPr/>
        </p:nvSpPr>
        <p:spPr>
          <a:xfrm>
            <a:off x="1485775" y="2121375"/>
            <a:ext cx="81600" cy="90300"/>
          </a:xfrm>
          <a:prstGeom prst="flowChartConnector">
            <a:avLst/>
          </a:prstGeom>
          <a:solidFill>
            <a:srgbClr val="38761D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9" name="Google Shape;359;p25"/>
          <p:cNvSpPr/>
          <p:nvPr/>
        </p:nvSpPr>
        <p:spPr>
          <a:xfrm>
            <a:off x="1483200" y="2369325"/>
            <a:ext cx="81600" cy="90300"/>
          </a:xfrm>
          <a:prstGeom prst="flowChartConnector">
            <a:avLst/>
          </a:prstGeom>
          <a:solidFill>
            <a:srgbClr val="38761D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0" name="Google Shape;360;p25"/>
          <p:cNvSpPr/>
          <p:nvPr/>
        </p:nvSpPr>
        <p:spPr>
          <a:xfrm>
            <a:off x="1483200" y="2671563"/>
            <a:ext cx="81600" cy="90300"/>
          </a:xfrm>
          <a:prstGeom prst="flowChartConnector">
            <a:avLst/>
          </a:prstGeom>
          <a:solidFill>
            <a:srgbClr val="38761D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1" name="Google Shape;361;p25"/>
          <p:cNvSpPr/>
          <p:nvPr/>
        </p:nvSpPr>
        <p:spPr>
          <a:xfrm>
            <a:off x="1485775" y="3840200"/>
            <a:ext cx="81600" cy="90300"/>
          </a:xfrm>
          <a:prstGeom prst="flowChartConnector">
            <a:avLst/>
          </a:prstGeom>
          <a:solidFill>
            <a:srgbClr val="38761D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2" name="Google Shape;362;p25"/>
          <p:cNvSpPr/>
          <p:nvPr/>
        </p:nvSpPr>
        <p:spPr>
          <a:xfrm>
            <a:off x="1483200" y="2493300"/>
            <a:ext cx="81600" cy="90300"/>
          </a:xfrm>
          <a:prstGeom prst="flowChartConnector">
            <a:avLst/>
          </a:prstGeom>
          <a:solidFill>
            <a:srgbClr val="38761D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3" name="Google Shape;363;p25"/>
          <p:cNvSpPr/>
          <p:nvPr/>
        </p:nvSpPr>
        <p:spPr>
          <a:xfrm>
            <a:off x="1483200" y="2617275"/>
            <a:ext cx="81600" cy="90300"/>
          </a:xfrm>
          <a:prstGeom prst="flowChartConnector">
            <a:avLst/>
          </a:prstGeom>
          <a:solidFill>
            <a:srgbClr val="38761D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4" name="Google Shape;364;p25"/>
          <p:cNvSpPr txBox="1"/>
          <p:nvPr/>
        </p:nvSpPr>
        <p:spPr>
          <a:xfrm>
            <a:off x="416550" y="1195725"/>
            <a:ext cx="2502000" cy="119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/>
              <a:t>     Label positive                         Label negative</a:t>
            </a:r>
            <a:endParaRPr sz="800"/>
          </a:p>
        </p:txBody>
      </p:sp>
      <p:sp>
        <p:nvSpPr>
          <p:cNvPr id="365" name="Google Shape;365;p25"/>
          <p:cNvSpPr txBox="1"/>
          <p:nvPr/>
        </p:nvSpPr>
        <p:spPr>
          <a:xfrm>
            <a:off x="462650" y="1569250"/>
            <a:ext cx="332100" cy="52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600">
                <a:solidFill>
                  <a:srgbClr val="FF0000"/>
                </a:solidFill>
              </a:rPr>
              <a:t>9</a:t>
            </a:r>
            <a:endParaRPr sz="3600">
              <a:solidFill>
                <a:srgbClr val="FF0000"/>
              </a:solidFill>
            </a:endParaRPr>
          </a:p>
        </p:txBody>
      </p:sp>
      <p:sp>
        <p:nvSpPr>
          <p:cNvPr id="366" name="Google Shape;366;p25"/>
          <p:cNvSpPr txBox="1"/>
          <p:nvPr/>
        </p:nvSpPr>
        <p:spPr>
          <a:xfrm>
            <a:off x="2520050" y="3526925"/>
            <a:ext cx="296100" cy="36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600">
                <a:solidFill>
                  <a:srgbClr val="FF0000"/>
                </a:solidFill>
              </a:rPr>
              <a:t>8</a:t>
            </a:r>
            <a:endParaRPr sz="3600">
              <a:solidFill>
                <a:srgbClr val="FF0000"/>
              </a:solidFill>
            </a:endParaRPr>
          </a:p>
        </p:txBody>
      </p:sp>
      <p:sp>
        <p:nvSpPr>
          <p:cNvPr id="367" name="Google Shape;367;p25"/>
          <p:cNvSpPr txBox="1"/>
          <p:nvPr/>
        </p:nvSpPr>
        <p:spPr>
          <a:xfrm>
            <a:off x="2520050" y="1569250"/>
            <a:ext cx="296100" cy="36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/>
              <a:t>2</a:t>
            </a:r>
            <a:endParaRPr sz="2400"/>
          </a:p>
        </p:txBody>
      </p:sp>
      <p:sp>
        <p:nvSpPr>
          <p:cNvPr id="368" name="Google Shape;368;p25"/>
          <p:cNvSpPr txBox="1"/>
          <p:nvPr/>
        </p:nvSpPr>
        <p:spPr>
          <a:xfrm>
            <a:off x="462650" y="3550450"/>
            <a:ext cx="296100" cy="36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/>
              <a:t>1</a:t>
            </a:r>
            <a:endParaRPr sz="2400"/>
          </a:p>
        </p:txBody>
      </p:sp>
      <p:sp>
        <p:nvSpPr>
          <p:cNvPr id="369" name="Google Shape;369;p25"/>
          <p:cNvSpPr txBox="1"/>
          <p:nvPr/>
        </p:nvSpPr>
        <p:spPr>
          <a:xfrm>
            <a:off x="73000" y="2647650"/>
            <a:ext cx="429600" cy="24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600"/>
              <a:t>Th=0.5</a:t>
            </a:r>
            <a:endParaRPr sz="600"/>
          </a:p>
        </p:txBody>
      </p:sp>
      <p:graphicFrame>
        <p:nvGraphicFramePr>
          <p:cNvPr id="370" name="Google Shape;370;p25"/>
          <p:cNvGraphicFramePr/>
          <p:nvPr/>
        </p:nvGraphicFramePr>
        <p:xfrm>
          <a:off x="3227575" y="1482300"/>
          <a:ext cx="382850" cy="662220"/>
        </p:xfrm>
        <a:graphic>
          <a:graphicData uri="http://schemas.openxmlformats.org/drawingml/2006/table">
            <a:tbl>
              <a:tblPr>
                <a:noFill/>
                <a:tableStyleId>{E4D4086E-115B-4FA2-836F-A28E24F0A9DB}</a:tableStyleId>
              </a:tblPr>
              <a:tblGrid>
                <a:gridCol w="382850"/>
              </a:tblGrid>
              <a:tr h="35745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/>
                        <a:t>Th</a:t>
                      </a:r>
                      <a:endParaRPr sz="800"/>
                    </a:p>
                  </a:txBody>
                  <a:tcPr marL="91425" marR="91425" marT="91425" marB="91425"/>
                </a:tc>
              </a:tr>
              <a:tr h="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/>
                        <a:t>0.5</a:t>
                      </a:r>
                      <a:endParaRPr sz="800"/>
                    </a:p>
                  </a:txBody>
                  <a:tcPr marL="91425" marR="91425" marT="91425" marB="91425"/>
                </a:tc>
              </a:tr>
            </a:tbl>
          </a:graphicData>
        </a:graphic>
      </p:graphicFrame>
      <p:graphicFrame>
        <p:nvGraphicFramePr>
          <p:cNvPr id="371" name="Google Shape;371;p25"/>
          <p:cNvGraphicFramePr/>
          <p:nvPr/>
        </p:nvGraphicFramePr>
        <p:xfrm>
          <a:off x="3616425" y="1482300"/>
          <a:ext cx="382850" cy="662220"/>
        </p:xfrm>
        <a:graphic>
          <a:graphicData uri="http://schemas.openxmlformats.org/drawingml/2006/table">
            <a:tbl>
              <a:tblPr>
                <a:noFill/>
                <a:tableStyleId>{E4D4086E-115B-4FA2-836F-A28E24F0A9DB}</a:tableStyleId>
              </a:tblPr>
              <a:tblGrid>
                <a:gridCol w="382850"/>
              </a:tblGrid>
              <a:tr h="35745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/>
                        <a:t>TP</a:t>
                      </a:r>
                      <a:endParaRPr sz="800"/>
                    </a:p>
                  </a:txBody>
                  <a:tcPr marL="91425" marR="91425" marT="91425" marB="91425"/>
                </a:tc>
              </a:tr>
              <a:tr h="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/>
                        <a:t>9</a:t>
                      </a:r>
                      <a:endParaRPr sz="800"/>
                    </a:p>
                  </a:txBody>
                  <a:tcPr marL="91425" marR="91425" marT="91425" marB="91425"/>
                </a:tc>
              </a:tr>
            </a:tbl>
          </a:graphicData>
        </a:graphic>
      </p:graphicFrame>
      <p:graphicFrame>
        <p:nvGraphicFramePr>
          <p:cNvPr id="372" name="Google Shape;372;p25"/>
          <p:cNvGraphicFramePr/>
          <p:nvPr/>
        </p:nvGraphicFramePr>
        <p:xfrm>
          <a:off x="3997425" y="1482300"/>
          <a:ext cx="382850" cy="662220"/>
        </p:xfrm>
        <a:graphic>
          <a:graphicData uri="http://schemas.openxmlformats.org/drawingml/2006/table">
            <a:tbl>
              <a:tblPr>
                <a:noFill/>
                <a:tableStyleId>{E4D4086E-115B-4FA2-836F-A28E24F0A9DB}</a:tableStyleId>
              </a:tblPr>
              <a:tblGrid>
                <a:gridCol w="382850"/>
              </a:tblGrid>
              <a:tr h="35745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/>
                        <a:t>TN</a:t>
                      </a:r>
                      <a:endParaRPr sz="800"/>
                    </a:p>
                  </a:txBody>
                  <a:tcPr marL="91425" marR="91425" marT="91425" marB="91425"/>
                </a:tc>
              </a:tr>
              <a:tr h="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/>
                        <a:t>8</a:t>
                      </a:r>
                      <a:endParaRPr sz="800"/>
                    </a:p>
                  </a:txBody>
                  <a:tcPr marL="91425" marR="91425" marT="91425" marB="91425"/>
                </a:tc>
              </a:tr>
            </a:tbl>
          </a:graphicData>
        </a:graphic>
      </p:graphicFrame>
      <p:sp>
        <p:nvSpPr>
          <p:cNvPr id="373" name="Google Shape;373;p25"/>
          <p:cNvSpPr txBox="1"/>
          <p:nvPr/>
        </p:nvSpPr>
        <p:spPr>
          <a:xfrm rot="-5400000">
            <a:off x="-1031250" y="2719725"/>
            <a:ext cx="2502000" cy="119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/>
              <a:t>    Predict Negative                      Predict Positive</a:t>
            </a:r>
            <a:endParaRPr sz="800"/>
          </a:p>
        </p:txBody>
      </p:sp>
      <p:graphicFrame>
        <p:nvGraphicFramePr>
          <p:cNvPr id="374" name="Google Shape;374;p25"/>
          <p:cNvGraphicFramePr/>
          <p:nvPr/>
        </p:nvGraphicFramePr>
        <p:xfrm>
          <a:off x="4378425" y="1482300"/>
          <a:ext cx="382850" cy="662220"/>
        </p:xfrm>
        <a:graphic>
          <a:graphicData uri="http://schemas.openxmlformats.org/drawingml/2006/table">
            <a:tbl>
              <a:tblPr>
                <a:noFill/>
                <a:tableStyleId>{E4D4086E-115B-4FA2-836F-A28E24F0A9DB}</a:tableStyleId>
              </a:tblPr>
              <a:tblGrid>
                <a:gridCol w="382850"/>
              </a:tblGrid>
              <a:tr h="35745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/>
                        <a:t>FP</a:t>
                      </a:r>
                      <a:endParaRPr sz="800"/>
                    </a:p>
                  </a:txBody>
                  <a:tcPr marL="91425" marR="91425" marT="91425" marB="91425"/>
                </a:tc>
              </a:tr>
              <a:tr h="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/>
                        <a:t>2</a:t>
                      </a:r>
                      <a:endParaRPr sz="800"/>
                    </a:p>
                  </a:txBody>
                  <a:tcPr marL="91425" marR="91425" marT="91425" marB="91425"/>
                </a:tc>
              </a:tr>
            </a:tbl>
          </a:graphicData>
        </a:graphic>
      </p:graphicFrame>
      <p:graphicFrame>
        <p:nvGraphicFramePr>
          <p:cNvPr id="375" name="Google Shape;375;p25"/>
          <p:cNvGraphicFramePr/>
          <p:nvPr/>
        </p:nvGraphicFramePr>
        <p:xfrm>
          <a:off x="4759425" y="1482300"/>
          <a:ext cx="382850" cy="662220"/>
        </p:xfrm>
        <a:graphic>
          <a:graphicData uri="http://schemas.openxmlformats.org/drawingml/2006/table">
            <a:tbl>
              <a:tblPr>
                <a:noFill/>
                <a:tableStyleId>{E4D4086E-115B-4FA2-836F-A28E24F0A9DB}</a:tableStyleId>
              </a:tblPr>
              <a:tblGrid>
                <a:gridCol w="382850"/>
              </a:tblGrid>
              <a:tr h="35745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/>
                        <a:t>FN</a:t>
                      </a:r>
                      <a:endParaRPr sz="800"/>
                    </a:p>
                  </a:txBody>
                  <a:tcPr marL="91425" marR="91425" marT="91425" marB="91425"/>
                </a:tc>
              </a:tr>
              <a:tr h="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/>
                        <a:t>1</a:t>
                      </a:r>
                      <a:endParaRPr sz="800"/>
                    </a:p>
                  </a:txBody>
                  <a:tcPr marL="91425" marR="91425" marT="91425" marB="91425"/>
                </a:tc>
              </a:tr>
            </a:tbl>
          </a:graphicData>
        </a:graphic>
      </p:graphicFrame>
      <p:graphicFrame>
        <p:nvGraphicFramePr>
          <p:cNvPr id="376" name="Google Shape;376;p25"/>
          <p:cNvGraphicFramePr/>
          <p:nvPr/>
        </p:nvGraphicFramePr>
        <p:xfrm>
          <a:off x="5140425" y="1482300"/>
          <a:ext cx="382850" cy="662220"/>
        </p:xfrm>
        <a:graphic>
          <a:graphicData uri="http://schemas.openxmlformats.org/drawingml/2006/table">
            <a:tbl>
              <a:tblPr>
                <a:noFill/>
                <a:tableStyleId>{E4D4086E-115B-4FA2-836F-A28E24F0A9DB}</a:tableStyleId>
              </a:tblPr>
              <a:tblGrid>
                <a:gridCol w="382850"/>
              </a:tblGrid>
              <a:tr h="35745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/>
                        <a:t>Acc</a:t>
                      </a:r>
                      <a:endParaRPr sz="800"/>
                    </a:p>
                  </a:txBody>
                  <a:tcPr marL="91425" marR="91425" marT="91425" marB="91425"/>
                </a:tc>
              </a:tr>
              <a:tr h="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rgbClr val="FF0000"/>
                          </a:solidFill>
                        </a:rPr>
                        <a:t>.85</a:t>
                      </a:r>
                      <a:endParaRPr sz="800">
                        <a:solidFill>
                          <a:srgbClr val="FF0000"/>
                        </a:solidFill>
                      </a:endParaRPr>
                    </a:p>
                  </a:txBody>
                  <a:tcPr marL="91425" marR="91425" marT="91425" marB="91425"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1" name="Google Shape;381;p26"/>
          <p:cNvSpPr/>
          <p:nvPr/>
        </p:nvSpPr>
        <p:spPr>
          <a:xfrm>
            <a:off x="416550" y="2777700"/>
            <a:ext cx="2502000" cy="1308600"/>
          </a:xfrm>
          <a:prstGeom prst="rect">
            <a:avLst/>
          </a:prstGeom>
          <a:solidFill>
            <a:srgbClr val="EFEFEF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2" name="Google Shape;382;p2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Point metrics: Precision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3" name="Google Shape;383;p26"/>
          <p:cNvSpPr/>
          <p:nvPr/>
        </p:nvSpPr>
        <p:spPr>
          <a:xfrm>
            <a:off x="416550" y="1482300"/>
            <a:ext cx="2502000" cy="1308600"/>
          </a:xfrm>
          <a:prstGeom prst="rect">
            <a:avLst/>
          </a:prstGeom>
          <a:solidFill>
            <a:srgbClr val="D9EAD3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384" name="Google Shape;384;p26"/>
          <p:cNvCxnSpPr/>
          <p:nvPr/>
        </p:nvCxnSpPr>
        <p:spPr>
          <a:xfrm>
            <a:off x="1600675" y="1502700"/>
            <a:ext cx="4200" cy="25674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385" name="Google Shape;385;p26"/>
          <p:cNvSpPr/>
          <p:nvPr/>
        </p:nvSpPr>
        <p:spPr>
          <a:xfrm>
            <a:off x="1638175" y="1749450"/>
            <a:ext cx="81600" cy="90300"/>
          </a:xfrm>
          <a:prstGeom prst="flowChartConnector">
            <a:avLst/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6" name="Google Shape;386;p26"/>
          <p:cNvSpPr/>
          <p:nvPr/>
        </p:nvSpPr>
        <p:spPr>
          <a:xfrm>
            <a:off x="1635600" y="2245350"/>
            <a:ext cx="81600" cy="90300"/>
          </a:xfrm>
          <a:prstGeom prst="flowChartConnector">
            <a:avLst/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7" name="Google Shape;387;p26"/>
          <p:cNvSpPr/>
          <p:nvPr/>
        </p:nvSpPr>
        <p:spPr>
          <a:xfrm>
            <a:off x="1635600" y="2817450"/>
            <a:ext cx="81600" cy="90300"/>
          </a:xfrm>
          <a:prstGeom prst="flowChartConnector">
            <a:avLst/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8" name="Google Shape;388;p26"/>
          <p:cNvSpPr/>
          <p:nvPr/>
        </p:nvSpPr>
        <p:spPr>
          <a:xfrm>
            <a:off x="1638175" y="3020375"/>
            <a:ext cx="81600" cy="90300"/>
          </a:xfrm>
          <a:prstGeom prst="flowChartConnector">
            <a:avLst/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9" name="Google Shape;389;p26"/>
          <p:cNvSpPr/>
          <p:nvPr/>
        </p:nvSpPr>
        <p:spPr>
          <a:xfrm>
            <a:off x="1635600" y="3237150"/>
            <a:ext cx="81600" cy="90300"/>
          </a:xfrm>
          <a:prstGeom prst="flowChartConnector">
            <a:avLst/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0" name="Google Shape;390;p26"/>
          <p:cNvSpPr/>
          <p:nvPr/>
        </p:nvSpPr>
        <p:spPr>
          <a:xfrm>
            <a:off x="1635600" y="3402500"/>
            <a:ext cx="81600" cy="90300"/>
          </a:xfrm>
          <a:prstGeom prst="flowChartConnector">
            <a:avLst/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1" name="Google Shape;391;p26"/>
          <p:cNvSpPr/>
          <p:nvPr/>
        </p:nvSpPr>
        <p:spPr>
          <a:xfrm>
            <a:off x="1638175" y="3511925"/>
            <a:ext cx="81600" cy="90300"/>
          </a:xfrm>
          <a:prstGeom prst="flowChartConnector">
            <a:avLst/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2" name="Google Shape;392;p26"/>
          <p:cNvSpPr/>
          <p:nvPr/>
        </p:nvSpPr>
        <p:spPr>
          <a:xfrm>
            <a:off x="1635600" y="3621350"/>
            <a:ext cx="81600" cy="90300"/>
          </a:xfrm>
          <a:prstGeom prst="flowChartConnector">
            <a:avLst/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3" name="Google Shape;393;p26"/>
          <p:cNvSpPr/>
          <p:nvPr/>
        </p:nvSpPr>
        <p:spPr>
          <a:xfrm>
            <a:off x="1635600" y="3748025"/>
            <a:ext cx="81600" cy="90300"/>
          </a:xfrm>
          <a:prstGeom prst="flowChartConnector">
            <a:avLst/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4" name="Google Shape;394;p26"/>
          <p:cNvSpPr/>
          <p:nvPr/>
        </p:nvSpPr>
        <p:spPr>
          <a:xfrm>
            <a:off x="1635600" y="3917575"/>
            <a:ext cx="81600" cy="90300"/>
          </a:xfrm>
          <a:prstGeom prst="flowChartConnector">
            <a:avLst/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5" name="Google Shape;395;p26"/>
          <p:cNvSpPr/>
          <p:nvPr/>
        </p:nvSpPr>
        <p:spPr>
          <a:xfrm>
            <a:off x="1483200" y="1539225"/>
            <a:ext cx="81600" cy="90300"/>
          </a:xfrm>
          <a:prstGeom prst="flowChartConnector">
            <a:avLst/>
          </a:prstGeom>
          <a:solidFill>
            <a:srgbClr val="38761D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6" name="Google Shape;396;p26"/>
          <p:cNvSpPr/>
          <p:nvPr/>
        </p:nvSpPr>
        <p:spPr>
          <a:xfrm>
            <a:off x="1483200" y="1644338"/>
            <a:ext cx="81600" cy="90300"/>
          </a:xfrm>
          <a:prstGeom prst="flowChartConnector">
            <a:avLst/>
          </a:prstGeom>
          <a:solidFill>
            <a:srgbClr val="38761D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7" name="Google Shape;397;p26"/>
          <p:cNvSpPr/>
          <p:nvPr/>
        </p:nvSpPr>
        <p:spPr>
          <a:xfrm>
            <a:off x="1485775" y="1854550"/>
            <a:ext cx="81600" cy="90300"/>
          </a:xfrm>
          <a:prstGeom prst="flowChartConnector">
            <a:avLst/>
          </a:prstGeom>
          <a:solidFill>
            <a:srgbClr val="38761D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8" name="Google Shape;398;p26"/>
          <p:cNvSpPr/>
          <p:nvPr/>
        </p:nvSpPr>
        <p:spPr>
          <a:xfrm>
            <a:off x="1485775" y="1997400"/>
            <a:ext cx="81600" cy="90300"/>
          </a:xfrm>
          <a:prstGeom prst="flowChartConnector">
            <a:avLst/>
          </a:prstGeom>
          <a:solidFill>
            <a:srgbClr val="38761D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9" name="Google Shape;399;p26"/>
          <p:cNvSpPr/>
          <p:nvPr/>
        </p:nvSpPr>
        <p:spPr>
          <a:xfrm>
            <a:off x="1485775" y="2121375"/>
            <a:ext cx="81600" cy="90300"/>
          </a:xfrm>
          <a:prstGeom prst="flowChartConnector">
            <a:avLst/>
          </a:prstGeom>
          <a:solidFill>
            <a:srgbClr val="38761D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00" name="Google Shape;400;p26"/>
          <p:cNvSpPr/>
          <p:nvPr/>
        </p:nvSpPr>
        <p:spPr>
          <a:xfrm>
            <a:off x="1483200" y="2369325"/>
            <a:ext cx="81600" cy="90300"/>
          </a:xfrm>
          <a:prstGeom prst="flowChartConnector">
            <a:avLst/>
          </a:prstGeom>
          <a:solidFill>
            <a:srgbClr val="38761D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01" name="Google Shape;401;p26"/>
          <p:cNvSpPr/>
          <p:nvPr/>
        </p:nvSpPr>
        <p:spPr>
          <a:xfrm>
            <a:off x="1483200" y="2671563"/>
            <a:ext cx="81600" cy="90300"/>
          </a:xfrm>
          <a:prstGeom prst="flowChartConnector">
            <a:avLst/>
          </a:prstGeom>
          <a:solidFill>
            <a:srgbClr val="38761D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02" name="Google Shape;402;p26"/>
          <p:cNvSpPr/>
          <p:nvPr/>
        </p:nvSpPr>
        <p:spPr>
          <a:xfrm>
            <a:off x="1485775" y="3840200"/>
            <a:ext cx="81600" cy="90300"/>
          </a:xfrm>
          <a:prstGeom prst="flowChartConnector">
            <a:avLst/>
          </a:prstGeom>
          <a:solidFill>
            <a:srgbClr val="38761D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03" name="Google Shape;403;p26"/>
          <p:cNvSpPr/>
          <p:nvPr/>
        </p:nvSpPr>
        <p:spPr>
          <a:xfrm>
            <a:off x="1483200" y="2493300"/>
            <a:ext cx="81600" cy="90300"/>
          </a:xfrm>
          <a:prstGeom prst="flowChartConnector">
            <a:avLst/>
          </a:prstGeom>
          <a:solidFill>
            <a:srgbClr val="38761D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04" name="Google Shape;404;p26"/>
          <p:cNvSpPr/>
          <p:nvPr/>
        </p:nvSpPr>
        <p:spPr>
          <a:xfrm>
            <a:off x="1483200" y="2617275"/>
            <a:ext cx="81600" cy="90300"/>
          </a:xfrm>
          <a:prstGeom prst="flowChartConnector">
            <a:avLst/>
          </a:prstGeom>
          <a:solidFill>
            <a:srgbClr val="38761D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05" name="Google Shape;405;p26"/>
          <p:cNvSpPr txBox="1"/>
          <p:nvPr/>
        </p:nvSpPr>
        <p:spPr>
          <a:xfrm>
            <a:off x="416550" y="1195725"/>
            <a:ext cx="2502000" cy="119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/>
              <a:t>     Label positive                         Label negative</a:t>
            </a:r>
            <a:endParaRPr sz="800"/>
          </a:p>
        </p:txBody>
      </p:sp>
      <p:sp>
        <p:nvSpPr>
          <p:cNvPr id="406" name="Google Shape;406;p26"/>
          <p:cNvSpPr txBox="1"/>
          <p:nvPr/>
        </p:nvSpPr>
        <p:spPr>
          <a:xfrm>
            <a:off x="462650" y="1569250"/>
            <a:ext cx="332100" cy="52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600">
                <a:solidFill>
                  <a:srgbClr val="FF0000"/>
                </a:solidFill>
              </a:rPr>
              <a:t>9</a:t>
            </a:r>
            <a:endParaRPr sz="3600">
              <a:solidFill>
                <a:srgbClr val="FF0000"/>
              </a:solidFill>
            </a:endParaRPr>
          </a:p>
        </p:txBody>
      </p:sp>
      <p:sp>
        <p:nvSpPr>
          <p:cNvPr id="407" name="Google Shape;407;p26"/>
          <p:cNvSpPr txBox="1"/>
          <p:nvPr/>
        </p:nvSpPr>
        <p:spPr>
          <a:xfrm>
            <a:off x="2520050" y="3526925"/>
            <a:ext cx="296100" cy="36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/>
              <a:t>8</a:t>
            </a:r>
            <a:endParaRPr sz="2400"/>
          </a:p>
        </p:txBody>
      </p:sp>
      <p:sp>
        <p:nvSpPr>
          <p:cNvPr id="408" name="Google Shape;408;p26"/>
          <p:cNvSpPr txBox="1"/>
          <p:nvPr/>
        </p:nvSpPr>
        <p:spPr>
          <a:xfrm>
            <a:off x="2520050" y="1569250"/>
            <a:ext cx="296100" cy="36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600">
                <a:solidFill>
                  <a:srgbClr val="FF0000"/>
                </a:solidFill>
              </a:rPr>
              <a:t>2</a:t>
            </a:r>
            <a:endParaRPr sz="3600">
              <a:solidFill>
                <a:srgbClr val="FF0000"/>
              </a:solidFill>
            </a:endParaRPr>
          </a:p>
        </p:txBody>
      </p:sp>
      <p:sp>
        <p:nvSpPr>
          <p:cNvPr id="409" name="Google Shape;409;p26"/>
          <p:cNvSpPr txBox="1"/>
          <p:nvPr/>
        </p:nvSpPr>
        <p:spPr>
          <a:xfrm>
            <a:off x="462650" y="3550450"/>
            <a:ext cx="296100" cy="36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/>
              <a:t>1</a:t>
            </a:r>
            <a:endParaRPr sz="2400"/>
          </a:p>
        </p:txBody>
      </p:sp>
      <p:sp>
        <p:nvSpPr>
          <p:cNvPr id="410" name="Google Shape;410;p26"/>
          <p:cNvSpPr txBox="1"/>
          <p:nvPr/>
        </p:nvSpPr>
        <p:spPr>
          <a:xfrm>
            <a:off x="73000" y="2647650"/>
            <a:ext cx="429600" cy="24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600"/>
              <a:t>Th=0.5</a:t>
            </a:r>
            <a:endParaRPr sz="600"/>
          </a:p>
        </p:txBody>
      </p:sp>
      <p:graphicFrame>
        <p:nvGraphicFramePr>
          <p:cNvPr id="411" name="Google Shape;411;p26"/>
          <p:cNvGraphicFramePr/>
          <p:nvPr/>
        </p:nvGraphicFramePr>
        <p:xfrm>
          <a:off x="3227575" y="1482300"/>
          <a:ext cx="382850" cy="662220"/>
        </p:xfrm>
        <a:graphic>
          <a:graphicData uri="http://schemas.openxmlformats.org/drawingml/2006/table">
            <a:tbl>
              <a:tblPr>
                <a:noFill/>
                <a:tableStyleId>{E4D4086E-115B-4FA2-836F-A28E24F0A9DB}</a:tableStyleId>
              </a:tblPr>
              <a:tblGrid>
                <a:gridCol w="382850"/>
              </a:tblGrid>
              <a:tr h="35745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/>
                        <a:t>Th</a:t>
                      </a:r>
                      <a:endParaRPr sz="800"/>
                    </a:p>
                  </a:txBody>
                  <a:tcPr marL="91425" marR="91425" marT="91425" marB="91425"/>
                </a:tc>
              </a:tr>
              <a:tr h="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/>
                        <a:t>0.5</a:t>
                      </a:r>
                      <a:endParaRPr sz="800"/>
                    </a:p>
                  </a:txBody>
                  <a:tcPr marL="91425" marR="91425" marT="91425" marB="91425"/>
                </a:tc>
              </a:tr>
            </a:tbl>
          </a:graphicData>
        </a:graphic>
      </p:graphicFrame>
      <p:graphicFrame>
        <p:nvGraphicFramePr>
          <p:cNvPr id="412" name="Google Shape;412;p26"/>
          <p:cNvGraphicFramePr/>
          <p:nvPr/>
        </p:nvGraphicFramePr>
        <p:xfrm>
          <a:off x="3616425" y="1482300"/>
          <a:ext cx="382850" cy="662220"/>
        </p:xfrm>
        <a:graphic>
          <a:graphicData uri="http://schemas.openxmlformats.org/drawingml/2006/table">
            <a:tbl>
              <a:tblPr>
                <a:noFill/>
                <a:tableStyleId>{E4D4086E-115B-4FA2-836F-A28E24F0A9DB}</a:tableStyleId>
              </a:tblPr>
              <a:tblGrid>
                <a:gridCol w="382850"/>
              </a:tblGrid>
              <a:tr h="35745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/>
                        <a:t>TP</a:t>
                      </a:r>
                      <a:endParaRPr sz="800"/>
                    </a:p>
                  </a:txBody>
                  <a:tcPr marL="91425" marR="91425" marT="91425" marB="91425"/>
                </a:tc>
              </a:tr>
              <a:tr h="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/>
                        <a:t>9</a:t>
                      </a:r>
                      <a:endParaRPr sz="800"/>
                    </a:p>
                  </a:txBody>
                  <a:tcPr marL="91425" marR="91425" marT="91425" marB="91425"/>
                </a:tc>
              </a:tr>
            </a:tbl>
          </a:graphicData>
        </a:graphic>
      </p:graphicFrame>
      <p:graphicFrame>
        <p:nvGraphicFramePr>
          <p:cNvPr id="413" name="Google Shape;413;p26"/>
          <p:cNvGraphicFramePr/>
          <p:nvPr/>
        </p:nvGraphicFramePr>
        <p:xfrm>
          <a:off x="3997425" y="1482300"/>
          <a:ext cx="382850" cy="662220"/>
        </p:xfrm>
        <a:graphic>
          <a:graphicData uri="http://schemas.openxmlformats.org/drawingml/2006/table">
            <a:tbl>
              <a:tblPr>
                <a:noFill/>
                <a:tableStyleId>{E4D4086E-115B-4FA2-836F-A28E24F0A9DB}</a:tableStyleId>
              </a:tblPr>
              <a:tblGrid>
                <a:gridCol w="382850"/>
              </a:tblGrid>
              <a:tr h="35745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/>
                        <a:t>TN</a:t>
                      </a:r>
                      <a:endParaRPr sz="800"/>
                    </a:p>
                  </a:txBody>
                  <a:tcPr marL="91425" marR="91425" marT="91425" marB="91425"/>
                </a:tc>
              </a:tr>
              <a:tr h="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/>
                        <a:t>8</a:t>
                      </a:r>
                      <a:endParaRPr sz="800"/>
                    </a:p>
                  </a:txBody>
                  <a:tcPr marL="91425" marR="91425" marT="91425" marB="91425"/>
                </a:tc>
              </a:tr>
            </a:tbl>
          </a:graphicData>
        </a:graphic>
      </p:graphicFrame>
      <p:sp>
        <p:nvSpPr>
          <p:cNvPr id="414" name="Google Shape;414;p26"/>
          <p:cNvSpPr txBox="1"/>
          <p:nvPr/>
        </p:nvSpPr>
        <p:spPr>
          <a:xfrm rot="-5400000">
            <a:off x="-1031250" y="2719725"/>
            <a:ext cx="2502000" cy="119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/>
              <a:t>    Predict Negative                      Predict Positive</a:t>
            </a:r>
            <a:endParaRPr sz="800"/>
          </a:p>
        </p:txBody>
      </p:sp>
      <p:graphicFrame>
        <p:nvGraphicFramePr>
          <p:cNvPr id="415" name="Google Shape;415;p26"/>
          <p:cNvGraphicFramePr/>
          <p:nvPr/>
        </p:nvGraphicFramePr>
        <p:xfrm>
          <a:off x="4378425" y="1482300"/>
          <a:ext cx="382850" cy="662220"/>
        </p:xfrm>
        <a:graphic>
          <a:graphicData uri="http://schemas.openxmlformats.org/drawingml/2006/table">
            <a:tbl>
              <a:tblPr>
                <a:noFill/>
                <a:tableStyleId>{E4D4086E-115B-4FA2-836F-A28E24F0A9DB}</a:tableStyleId>
              </a:tblPr>
              <a:tblGrid>
                <a:gridCol w="382850"/>
              </a:tblGrid>
              <a:tr h="35745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/>
                        <a:t>FP</a:t>
                      </a:r>
                      <a:endParaRPr sz="800"/>
                    </a:p>
                  </a:txBody>
                  <a:tcPr marL="91425" marR="91425" marT="91425" marB="91425"/>
                </a:tc>
              </a:tr>
              <a:tr h="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/>
                        <a:t>2</a:t>
                      </a:r>
                      <a:endParaRPr sz="800"/>
                    </a:p>
                  </a:txBody>
                  <a:tcPr marL="91425" marR="91425" marT="91425" marB="91425"/>
                </a:tc>
              </a:tr>
            </a:tbl>
          </a:graphicData>
        </a:graphic>
      </p:graphicFrame>
      <p:graphicFrame>
        <p:nvGraphicFramePr>
          <p:cNvPr id="416" name="Google Shape;416;p26"/>
          <p:cNvGraphicFramePr/>
          <p:nvPr/>
        </p:nvGraphicFramePr>
        <p:xfrm>
          <a:off x="4759425" y="1482300"/>
          <a:ext cx="382850" cy="662220"/>
        </p:xfrm>
        <a:graphic>
          <a:graphicData uri="http://schemas.openxmlformats.org/drawingml/2006/table">
            <a:tbl>
              <a:tblPr>
                <a:noFill/>
                <a:tableStyleId>{E4D4086E-115B-4FA2-836F-A28E24F0A9DB}</a:tableStyleId>
              </a:tblPr>
              <a:tblGrid>
                <a:gridCol w="382850"/>
              </a:tblGrid>
              <a:tr h="35745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/>
                        <a:t>FN</a:t>
                      </a:r>
                      <a:endParaRPr sz="800"/>
                    </a:p>
                  </a:txBody>
                  <a:tcPr marL="91425" marR="91425" marT="91425" marB="91425"/>
                </a:tc>
              </a:tr>
              <a:tr h="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/>
                        <a:t>1</a:t>
                      </a:r>
                      <a:endParaRPr sz="800"/>
                    </a:p>
                  </a:txBody>
                  <a:tcPr marL="91425" marR="91425" marT="91425" marB="91425"/>
                </a:tc>
              </a:tr>
            </a:tbl>
          </a:graphicData>
        </a:graphic>
      </p:graphicFrame>
      <p:graphicFrame>
        <p:nvGraphicFramePr>
          <p:cNvPr id="417" name="Google Shape;417;p26"/>
          <p:cNvGraphicFramePr/>
          <p:nvPr/>
        </p:nvGraphicFramePr>
        <p:xfrm>
          <a:off x="5140425" y="1482300"/>
          <a:ext cx="382850" cy="662220"/>
        </p:xfrm>
        <a:graphic>
          <a:graphicData uri="http://schemas.openxmlformats.org/drawingml/2006/table">
            <a:tbl>
              <a:tblPr>
                <a:noFill/>
                <a:tableStyleId>{E4D4086E-115B-4FA2-836F-A28E24F0A9DB}</a:tableStyleId>
              </a:tblPr>
              <a:tblGrid>
                <a:gridCol w="382850"/>
              </a:tblGrid>
              <a:tr h="35745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/>
                        <a:t>Acc</a:t>
                      </a:r>
                      <a:endParaRPr sz="800"/>
                    </a:p>
                  </a:txBody>
                  <a:tcPr marL="91425" marR="91425" marT="91425" marB="91425"/>
                </a:tc>
              </a:tr>
              <a:tr h="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/>
                        <a:t>.85</a:t>
                      </a:r>
                      <a:endParaRPr sz="800"/>
                    </a:p>
                  </a:txBody>
                  <a:tcPr marL="91425" marR="91425" marT="91425" marB="91425"/>
                </a:tc>
              </a:tr>
            </a:tbl>
          </a:graphicData>
        </a:graphic>
      </p:graphicFrame>
      <p:graphicFrame>
        <p:nvGraphicFramePr>
          <p:cNvPr id="418" name="Google Shape;418;p26"/>
          <p:cNvGraphicFramePr/>
          <p:nvPr/>
        </p:nvGraphicFramePr>
        <p:xfrm>
          <a:off x="5521425" y="1482300"/>
          <a:ext cx="382850" cy="662220"/>
        </p:xfrm>
        <a:graphic>
          <a:graphicData uri="http://schemas.openxmlformats.org/drawingml/2006/table">
            <a:tbl>
              <a:tblPr>
                <a:noFill/>
                <a:tableStyleId>{E4D4086E-115B-4FA2-836F-A28E24F0A9DB}</a:tableStyleId>
              </a:tblPr>
              <a:tblGrid>
                <a:gridCol w="382850"/>
              </a:tblGrid>
              <a:tr h="35745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/>
                        <a:t>Pr</a:t>
                      </a:r>
                      <a:endParaRPr sz="800"/>
                    </a:p>
                  </a:txBody>
                  <a:tcPr marL="91425" marR="91425" marT="91425" marB="91425"/>
                </a:tc>
              </a:tr>
              <a:tr h="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rgbClr val="FF0000"/>
                          </a:solidFill>
                        </a:rPr>
                        <a:t>.81</a:t>
                      </a:r>
                      <a:endParaRPr sz="800">
                        <a:solidFill>
                          <a:srgbClr val="FF0000"/>
                        </a:solidFill>
                      </a:endParaRPr>
                    </a:p>
                  </a:txBody>
                  <a:tcPr marL="91425" marR="91425" marT="91425" marB="91425"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3" name="Google Shape;423;p27"/>
          <p:cNvSpPr/>
          <p:nvPr/>
        </p:nvSpPr>
        <p:spPr>
          <a:xfrm>
            <a:off x="416550" y="2777700"/>
            <a:ext cx="2502000" cy="1308600"/>
          </a:xfrm>
          <a:prstGeom prst="rect">
            <a:avLst/>
          </a:prstGeom>
          <a:solidFill>
            <a:srgbClr val="EFEFEF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4" name="Google Shape;424;p27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Point metrics: Positive Recall (Sensitivity)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5" name="Google Shape;425;p27"/>
          <p:cNvSpPr/>
          <p:nvPr/>
        </p:nvSpPr>
        <p:spPr>
          <a:xfrm>
            <a:off x="416550" y="1482300"/>
            <a:ext cx="2502000" cy="1308600"/>
          </a:xfrm>
          <a:prstGeom prst="rect">
            <a:avLst/>
          </a:prstGeom>
          <a:solidFill>
            <a:srgbClr val="D9EAD3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426" name="Google Shape;426;p27"/>
          <p:cNvCxnSpPr/>
          <p:nvPr/>
        </p:nvCxnSpPr>
        <p:spPr>
          <a:xfrm>
            <a:off x="1600675" y="1502700"/>
            <a:ext cx="4200" cy="25674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427" name="Google Shape;427;p27"/>
          <p:cNvSpPr/>
          <p:nvPr/>
        </p:nvSpPr>
        <p:spPr>
          <a:xfrm>
            <a:off x="1638175" y="1749450"/>
            <a:ext cx="81600" cy="90300"/>
          </a:xfrm>
          <a:prstGeom prst="flowChartConnector">
            <a:avLst/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8" name="Google Shape;428;p27"/>
          <p:cNvSpPr/>
          <p:nvPr/>
        </p:nvSpPr>
        <p:spPr>
          <a:xfrm>
            <a:off x="1635600" y="2245350"/>
            <a:ext cx="81600" cy="90300"/>
          </a:xfrm>
          <a:prstGeom prst="flowChartConnector">
            <a:avLst/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9" name="Google Shape;429;p27"/>
          <p:cNvSpPr/>
          <p:nvPr/>
        </p:nvSpPr>
        <p:spPr>
          <a:xfrm>
            <a:off x="1635600" y="2817450"/>
            <a:ext cx="81600" cy="90300"/>
          </a:xfrm>
          <a:prstGeom prst="flowChartConnector">
            <a:avLst/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30" name="Google Shape;430;p27"/>
          <p:cNvSpPr/>
          <p:nvPr/>
        </p:nvSpPr>
        <p:spPr>
          <a:xfrm>
            <a:off x="1638175" y="3020375"/>
            <a:ext cx="81600" cy="90300"/>
          </a:xfrm>
          <a:prstGeom prst="flowChartConnector">
            <a:avLst/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31" name="Google Shape;431;p27"/>
          <p:cNvSpPr/>
          <p:nvPr/>
        </p:nvSpPr>
        <p:spPr>
          <a:xfrm>
            <a:off x="1635600" y="3237150"/>
            <a:ext cx="81600" cy="90300"/>
          </a:xfrm>
          <a:prstGeom prst="flowChartConnector">
            <a:avLst/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32" name="Google Shape;432;p27"/>
          <p:cNvSpPr/>
          <p:nvPr/>
        </p:nvSpPr>
        <p:spPr>
          <a:xfrm>
            <a:off x="1635600" y="3402500"/>
            <a:ext cx="81600" cy="90300"/>
          </a:xfrm>
          <a:prstGeom prst="flowChartConnector">
            <a:avLst/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33" name="Google Shape;433;p27"/>
          <p:cNvSpPr/>
          <p:nvPr/>
        </p:nvSpPr>
        <p:spPr>
          <a:xfrm>
            <a:off x="1638175" y="3511925"/>
            <a:ext cx="81600" cy="90300"/>
          </a:xfrm>
          <a:prstGeom prst="flowChartConnector">
            <a:avLst/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34" name="Google Shape;434;p27"/>
          <p:cNvSpPr/>
          <p:nvPr/>
        </p:nvSpPr>
        <p:spPr>
          <a:xfrm>
            <a:off x="1635600" y="3621350"/>
            <a:ext cx="81600" cy="90300"/>
          </a:xfrm>
          <a:prstGeom prst="flowChartConnector">
            <a:avLst/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35" name="Google Shape;435;p27"/>
          <p:cNvSpPr/>
          <p:nvPr/>
        </p:nvSpPr>
        <p:spPr>
          <a:xfrm>
            <a:off x="1635600" y="3748025"/>
            <a:ext cx="81600" cy="90300"/>
          </a:xfrm>
          <a:prstGeom prst="flowChartConnector">
            <a:avLst/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36" name="Google Shape;436;p27"/>
          <p:cNvSpPr/>
          <p:nvPr/>
        </p:nvSpPr>
        <p:spPr>
          <a:xfrm>
            <a:off x="1635600" y="3917575"/>
            <a:ext cx="81600" cy="90300"/>
          </a:xfrm>
          <a:prstGeom prst="flowChartConnector">
            <a:avLst/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37" name="Google Shape;437;p27"/>
          <p:cNvSpPr/>
          <p:nvPr/>
        </p:nvSpPr>
        <p:spPr>
          <a:xfrm>
            <a:off x="1483200" y="1539225"/>
            <a:ext cx="81600" cy="90300"/>
          </a:xfrm>
          <a:prstGeom prst="flowChartConnector">
            <a:avLst/>
          </a:prstGeom>
          <a:solidFill>
            <a:srgbClr val="38761D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38" name="Google Shape;438;p27"/>
          <p:cNvSpPr/>
          <p:nvPr/>
        </p:nvSpPr>
        <p:spPr>
          <a:xfrm>
            <a:off x="1483200" y="1644338"/>
            <a:ext cx="81600" cy="90300"/>
          </a:xfrm>
          <a:prstGeom prst="flowChartConnector">
            <a:avLst/>
          </a:prstGeom>
          <a:solidFill>
            <a:srgbClr val="38761D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39" name="Google Shape;439;p27"/>
          <p:cNvSpPr/>
          <p:nvPr/>
        </p:nvSpPr>
        <p:spPr>
          <a:xfrm>
            <a:off x="1485775" y="1854550"/>
            <a:ext cx="81600" cy="90300"/>
          </a:xfrm>
          <a:prstGeom prst="flowChartConnector">
            <a:avLst/>
          </a:prstGeom>
          <a:solidFill>
            <a:srgbClr val="38761D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40" name="Google Shape;440;p27"/>
          <p:cNvSpPr/>
          <p:nvPr/>
        </p:nvSpPr>
        <p:spPr>
          <a:xfrm>
            <a:off x="1485775" y="1997400"/>
            <a:ext cx="81600" cy="90300"/>
          </a:xfrm>
          <a:prstGeom prst="flowChartConnector">
            <a:avLst/>
          </a:prstGeom>
          <a:solidFill>
            <a:srgbClr val="38761D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41" name="Google Shape;441;p27"/>
          <p:cNvSpPr/>
          <p:nvPr/>
        </p:nvSpPr>
        <p:spPr>
          <a:xfrm>
            <a:off x="1485775" y="2121375"/>
            <a:ext cx="81600" cy="90300"/>
          </a:xfrm>
          <a:prstGeom prst="flowChartConnector">
            <a:avLst/>
          </a:prstGeom>
          <a:solidFill>
            <a:srgbClr val="38761D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42" name="Google Shape;442;p27"/>
          <p:cNvSpPr/>
          <p:nvPr/>
        </p:nvSpPr>
        <p:spPr>
          <a:xfrm>
            <a:off x="1483200" y="2369325"/>
            <a:ext cx="81600" cy="90300"/>
          </a:xfrm>
          <a:prstGeom prst="flowChartConnector">
            <a:avLst/>
          </a:prstGeom>
          <a:solidFill>
            <a:srgbClr val="38761D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43" name="Google Shape;443;p27"/>
          <p:cNvSpPr/>
          <p:nvPr/>
        </p:nvSpPr>
        <p:spPr>
          <a:xfrm>
            <a:off x="1483200" y="2671563"/>
            <a:ext cx="81600" cy="90300"/>
          </a:xfrm>
          <a:prstGeom prst="flowChartConnector">
            <a:avLst/>
          </a:prstGeom>
          <a:solidFill>
            <a:srgbClr val="38761D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44" name="Google Shape;444;p27"/>
          <p:cNvSpPr/>
          <p:nvPr/>
        </p:nvSpPr>
        <p:spPr>
          <a:xfrm>
            <a:off x="1485775" y="3840200"/>
            <a:ext cx="81600" cy="90300"/>
          </a:xfrm>
          <a:prstGeom prst="flowChartConnector">
            <a:avLst/>
          </a:prstGeom>
          <a:solidFill>
            <a:srgbClr val="38761D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45" name="Google Shape;445;p27"/>
          <p:cNvSpPr/>
          <p:nvPr/>
        </p:nvSpPr>
        <p:spPr>
          <a:xfrm>
            <a:off x="1483200" y="2493300"/>
            <a:ext cx="81600" cy="90300"/>
          </a:xfrm>
          <a:prstGeom prst="flowChartConnector">
            <a:avLst/>
          </a:prstGeom>
          <a:solidFill>
            <a:srgbClr val="38761D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46" name="Google Shape;446;p27"/>
          <p:cNvSpPr/>
          <p:nvPr/>
        </p:nvSpPr>
        <p:spPr>
          <a:xfrm>
            <a:off x="1483200" y="2617275"/>
            <a:ext cx="81600" cy="90300"/>
          </a:xfrm>
          <a:prstGeom prst="flowChartConnector">
            <a:avLst/>
          </a:prstGeom>
          <a:solidFill>
            <a:srgbClr val="38761D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47" name="Google Shape;447;p27"/>
          <p:cNvSpPr txBox="1"/>
          <p:nvPr/>
        </p:nvSpPr>
        <p:spPr>
          <a:xfrm>
            <a:off x="416550" y="1195725"/>
            <a:ext cx="2502000" cy="119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/>
              <a:t>     Label positive                         Label negative</a:t>
            </a:r>
            <a:endParaRPr sz="800"/>
          </a:p>
        </p:txBody>
      </p:sp>
      <p:sp>
        <p:nvSpPr>
          <p:cNvPr id="448" name="Google Shape;448;p27"/>
          <p:cNvSpPr txBox="1"/>
          <p:nvPr/>
        </p:nvSpPr>
        <p:spPr>
          <a:xfrm>
            <a:off x="462650" y="1569250"/>
            <a:ext cx="332100" cy="52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600">
                <a:solidFill>
                  <a:srgbClr val="FF0000"/>
                </a:solidFill>
              </a:rPr>
              <a:t>9</a:t>
            </a:r>
            <a:endParaRPr sz="3600">
              <a:solidFill>
                <a:srgbClr val="FF0000"/>
              </a:solidFill>
            </a:endParaRPr>
          </a:p>
        </p:txBody>
      </p:sp>
      <p:sp>
        <p:nvSpPr>
          <p:cNvPr id="449" name="Google Shape;449;p27"/>
          <p:cNvSpPr txBox="1"/>
          <p:nvPr/>
        </p:nvSpPr>
        <p:spPr>
          <a:xfrm>
            <a:off x="2520050" y="3526925"/>
            <a:ext cx="296100" cy="36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/>
              <a:t>8</a:t>
            </a:r>
            <a:endParaRPr sz="2400"/>
          </a:p>
        </p:txBody>
      </p:sp>
      <p:sp>
        <p:nvSpPr>
          <p:cNvPr id="450" name="Google Shape;450;p27"/>
          <p:cNvSpPr txBox="1"/>
          <p:nvPr/>
        </p:nvSpPr>
        <p:spPr>
          <a:xfrm>
            <a:off x="2520050" y="1569250"/>
            <a:ext cx="296100" cy="36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/>
              <a:t>2</a:t>
            </a:r>
            <a:endParaRPr sz="2400"/>
          </a:p>
        </p:txBody>
      </p:sp>
      <p:sp>
        <p:nvSpPr>
          <p:cNvPr id="451" name="Google Shape;451;p27"/>
          <p:cNvSpPr txBox="1"/>
          <p:nvPr/>
        </p:nvSpPr>
        <p:spPr>
          <a:xfrm>
            <a:off x="462650" y="3550450"/>
            <a:ext cx="296100" cy="36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600">
                <a:solidFill>
                  <a:srgbClr val="FF0000"/>
                </a:solidFill>
              </a:rPr>
              <a:t>1</a:t>
            </a:r>
            <a:endParaRPr sz="3600">
              <a:solidFill>
                <a:srgbClr val="FF0000"/>
              </a:solidFill>
            </a:endParaRPr>
          </a:p>
        </p:txBody>
      </p:sp>
      <p:sp>
        <p:nvSpPr>
          <p:cNvPr id="452" name="Google Shape;452;p27"/>
          <p:cNvSpPr txBox="1"/>
          <p:nvPr/>
        </p:nvSpPr>
        <p:spPr>
          <a:xfrm>
            <a:off x="73000" y="2647650"/>
            <a:ext cx="429600" cy="24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600"/>
              <a:t>Th=0.5</a:t>
            </a:r>
            <a:endParaRPr sz="600"/>
          </a:p>
        </p:txBody>
      </p:sp>
      <p:graphicFrame>
        <p:nvGraphicFramePr>
          <p:cNvPr id="453" name="Google Shape;453;p27"/>
          <p:cNvGraphicFramePr/>
          <p:nvPr/>
        </p:nvGraphicFramePr>
        <p:xfrm>
          <a:off x="3227575" y="1482300"/>
          <a:ext cx="382850" cy="662220"/>
        </p:xfrm>
        <a:graphic>
          <a:graphicData uri="http://schemas.openxmlformats.org/drawingml/2006/table">
            <a:tbl>
              <a:tblPr>
                <a:noFill/>
                <a:tableStyleId>{E4D4086E-115B-4FA2-836F-A28E24F0A9DB}</a:tableStyleId>
              </a:tblPr>
              <a:tblGrid>
                <a:gridCol w="382850"/>
              </a:tblGrid>
              <a:tr h="35745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/>
                        <a:t>Th</a:t>
                      </a:r>
                      <a:endParaRPr sz="800"/>
                    </a:p>
                  </a:txBody>
                  <a:tcPr marL="91425" marR="91425" marT="91425" marB="91425"/>
                </a:tc>
              </a:tr>
              <a:tr h="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/>
                        <a:t>0.5</a:t>
                      </a:r>
                      <a:endParaRPr sz="800"/>
                    </a:p>
                  </a:txBody>
                  <a:tcPr marL="91425" marR="91425" marT="91425" marB="91425"/>
                </a:tc>
              </a:tr>
            </a:tbl>
          </a:graphicData>
        </a:graphic>
      </p:graphicFrame>
      <p:graphicFrame>
        <p:nvGraphicFramePr>
          <p:cNvPr id="454" name="Google Shape;454;p27"/>
          <p:cNvGraphicFramePr/>
          <p:nvPr/>
        </p:nvGraphicFramePr>
        <p:xfrm>
          <a:off x="3616425" y="1482300"/>
          <a:ext cx="382850" cy="662220"/>
        </p:xfrm>
        <a:graphic>
          <a:graphicData uri="http://schemas.openxmlformats.org/drawingml/2006/table">
            <a:tbl>
              <a:tblPr>
                <a:noFill/>
                <a:tableStyleId>{E4D4086E-115B-4FA2-836F-A28E24F0A9DB}</a:tableStyleId>
              </a:tblPr>
              <a:tblGrid>
                <a:gridCol w="382850"/>
              </a:tblGrid>
              <a:tr h="35745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/>
                        <a:t>TP</a:t>
                      </a:r>
                      <a:endParaRPr sz="800"/>
                    </a:p>
                  </a:txBody>
                  <a:tcPr marL="91425" marR="91425" marT="91425" marB="91425"/>
                </a:tc>
              </a:tr>
              <a:tr h="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/>
                        <a:t>9</a:t>
                      </a:r>
                      <a:endParaRPr sz="800"/>
                    </a:p>
                  </a:txBody>
                  <a:tcPr marL="91425" marR="91425" marT="91425" marB="91425"/>
                </a:tc>
              </a:tr>
            </a:tbl>
          </a:graphicData>
        </a:graphic>
      </p:graphicFrame>
      <p:graphicFrame>
        <p:nvGraphicFramePr>
          <p:cNvPr id="455" name="Google Shape;455;p27"/>
          <p:cNvGraphicFramePr/>
          <p:nvPr/>
        </p:nvGraphicFramePr>
        <p:xfrm>
          <a:off x="3997425" y="1482300"/>
          <a:ext cx="382850" cy="662220"/>
        </p:xfrm>
        <a:graphic>
          <a:graphicData uri="http://schemas.openxmlformats.org/drawingml/2006/table">
            <a:tbl>
              <a:tblPr>
                <a:noFill/>
                <a:tableStyleId>{E4D4086E-115B-4FA2-836F-A28E24F0A9DB}</a:tableStyleId>
              </a:tblPr>
              <a:tblGrid>
                <a:gridCol w="382850"/>
              </a:tblGrid>
              <a:tr h="35745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/>
                        <a:t>TN</a:t>
                      </a:r>
                      <a:endParaRPr sz="800"/>
                    </a:p>
                  </a:txBody>
                  <a:tcPr marL="91425" marR="91425" marT="91425" marB="91425"/>
                </a:tc>
              </a:tr>
              <a:tr h="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/>
                        <a:t>8</a:t>
                      </a:r>
                      <a:endParaRPr sz="800"/>
                    </a:p>
                  </a:txBody>
                  <a:tcPr marL="91425" marR="91425" marT="91425" marB="91425"/>
                </a:tc>
              </a:tr>
            </a:tbl>
          </a:graphicData>
        </a:graphic>
      </p:graphicFrame>
      <p:sp>
        <p:nvSpPr>
          <p:cNvPr id="456" name="Google Shape;456;p27"/>
          <p:cNvSpPr txBox="1"/>
          <p:nvPr/>
        </p:nvSpPr>
        <p:spPr>
          <a:xfrm rot="-5400000">
            <a:off x="-1031250" y="2719725"/>
            <a:ext cx="2502000" cy="119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/>
              <a:t>    Predict Negative                      Predict Positive</a:t>
            </a:r>
            <a:endParaRPr sz="800"/>
          </a:p>
        </p:txBody>
      </p:sp>
      <p:graphicFrame>
        <p:nvGraphicFramePr>
          <p:cNvPr id="457" name="Google Shape;457;p27"/>
          <p:cNvGraphicFramePr/>
          <p:nvPr/>
        </p:nvGraphicFramePr>
        <p:xfrm>
          <a:off x="4378425" y="1482300"/>
          <a:ext cx="382850" cy="662220"/>
        </p:xfrm>
        <a:graphic>
          <a:graphicData uri="http://schemas.openxmlformats.org/drawingml/2006/table">
            <a:tbl>
              <a:tblPr>
                <a:noFill/>
                <a:tableStyleId>{E4D4086E-115B-4FA2-836F-A28E24F0A9DB}</a:tableStyleId>
              </a:tblPr>
              <a:tblGrid>
                <a:gridCol w="382850"/>
              </a:tblGrid>
              <a:tr h="35745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/>
                        <a:t>FP</a:t>
                      </a:r>
                      <a:endParaRPr sz="800"/>
                    </a:p>
                  </a:txBody>
                  <a:tcPr marL="91425" marR="91425" marT="91425" marB="91425"/>
                </a:tc>
              </a:tr>
              <a:tr h="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/>
                        <a:t>2</a:t>
                      </a:r>
                      <a:endParaRPr sz="800"/>
                    </a:p>
                  </a:txBody>
                  <a:tcPr marL="91425" marR="91425" marT="91425" marB="91425"/>
                </a:tc>
              </a:tr>
            </a:tbl>
          </a:graphicData>
        </a:graphic>
      </p:graphicFrame>
      <p:graphicFrame>
        <p:nvGraphicFramePr>
          <p:cNvPr id="458" name="Google Shape;458;p27"/>
          <p:cNvGraphicFramePr/>
          <p:nvPr/>
        </p:nvGraphicFramePr>
        <p:xfrm>
          <a:off x="4759425" y="1482300"/>
          <a:ext cx="382850" cy="662220"/>
        </p:xfrm>
        <a:graphic>
          <a:graphicData uri="http://schemas.openxmlformats.org/drawingml/2006/table">
            <a:tbl>
              <a:tblPr>
                <a:noFill/>
                <a:tableStyleId>{E4D4086E-115B-4FA2-836F-A28E24F0A9DB}</a:tableStyleId>
              </a:tblPr>
              <a:tblGrid>
                <a:gridCol w="382850"/>
              </a:tblGrid>
              <a:tr h="35745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/>
                        <a:t>FN</a:t>
                      </a:r>
                      <a:endParaRPr sz="800"/>
                    </a:p>
                  </a:txBody>
                  <a:tcPr marL="91425" marR="91425" marT="91425" marB="91425"/>
                </a:tc>
              </a:tr>
              <a:tr h="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/>
                        <a:t>1</a:t>
                      </a:r>
                      <a:endParaRPr sz="800"/>
                    </a:p>
                  </a:txBody>
                  <a:tcPr marL="91425" marR="91425" marT="91425" marB="91425"/>
                </a:tc>
              </a:tr>
            </a:tbl>
          </a:graphicData>
        </a:graphic>
      </p:graphicFrame>
      <p:graphicFrame>
        <p:nvGraphicFramePr>
          <p:cNvPr id="459" name="Google Shape;459;p27"/>
          <p:cNvGraphicFramePr/>
          <p:nvPr/>
        </p:nvGraphicFramePr>
        <p:xfrm>
          <a:off x="5140425" y="1482300"/>
          <a:ext cx="382850" cy="662220"/>
        </p:xfrm>
        <a:graphic>
          <a:graphicData uri="http://schemas.openxmlformats.org/drawingml/2006/table">
            <a:tbl>
              <a:tblPr>
                <a:noFill/>
                <a:tableStyleId>{E4D4086E-115B-4FA2-836F-A28E24F0A9DB}</a:tableStyleId>
              </a:tblPr>
              <a:tblGrid>
                <a:gridCol w="382850"/>
              </a:tblGrid>
              <a:tr h="35745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/>
                        <a:t>Acc</a:t>
                      </a:r>
                      <a:endParaRPr sz="800"/>
                    </a:p>
                  </a:txBody>
                  <a:tcPr marL="91425" marR="91425" marT="91425" marB="91425"/>
                </a:tc>
              </a:tr>
              <a:tr h="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/>
                        <a:t>.85</a:t>
                      </a:r>
                      <a:endParaRPr sz="800"/>
                    </a:p>
                  </a:txBody>
                  <a:tcPr marL="91425" marR="91425" marT="91425" marB="91425"/>
                </a:tc>
              </a:tr>
            </a:tbl>
          </a:graphicData>
        </a:graphic>
      </p:graphicFrame>
      <p:graphicFrame>
        <p:nvGraphicFramePr>
          <p:cNvPr id="460" name="Google Shape;460;p27"/>
          <p:cNvGraphicFramePr/>
          <p:nvPr/>
        </p:nvGraphicFramePr>
        <p:xfrm>
          <a:off x="5521425" y="1482300"/>
          <a:ext cx="382850" cy="662220"/>
        </p:xfrm>
        <a:graphic>
          <a:graphicData uri="http://schemas.openxmlformats.org/drawingml/2006/table">
            <a:tbl>
              <a:tblPr>
                <a:noFill/>
                <a:tableStyleId>{E4D4086E-115B-4FA2-836F-A28E24F0A9DB}</a:tableStyleId>
              </a:tblPr>
              <a:tblGrid>
                <a:gridCol w="382850"/>
              </a:tblGrid>
              <a:tr h="35745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/>
                        <a:t>Pr</a:t>
                      </a:r>
                      <a:endParaRPr sz="800"/>
                    </a:p>
                  </a:txBody>
                  <a:tcPr marL="91425" marR="91425" marT="91425" marB="91425"/>
                </a:tc>
              </a:tr>
              <a:tr h="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/>
                        <a:t>.81</a:t>
                      </a:r>
                      <a:endParaRPr sz="800"/>
                    </a:p>
                  </a:txBody>
                  <a:tcPr marL="91425" marR="91425" marT="91425" marB="91425"/>
                </a:tc>
              </a:tr>
            </a:tbl>
          </a:graphicData>
        </a:graphic>
      </p:graphicFrame>
      <p:graphicFrame>
        <p:nvGraphicFramePr>
          <p:cNvPr id="461" name="Google Shape;461;p27"/>
          <p:cNvGraphicFramePr/>
          <p:nvPr/>
        </p:nvGraphicFramePr>
        <p:xfrm>
          <a:off x="5902425" y="1482300"/>
          <a:ext cx="513825" cy="662220"/>
        </p:xfrm>
        <a:graphic>
          <a:graphicData uri="http://schemas.openxmlformats.org/drawingml/2006/table">
            <a:tbl>
              <a:tblPr>
                <a:noFill/>
                <a:tableStyleId>{E4D4086E-115B-4FA2-836F-A28E24F0A9DB}</a:tableStyleId>
              </a:tblPr>
              <a:tblGrid>
                <a:gridCol w="513825"/>
              </a:tblGrid>
              <a:tr h="35745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/>
                        <a:t>Recall</a:t>
                      </a:r>
                      <a:endParaRPr sz="800"/>
                    </a:p>
                  </a:txBody>
                  <a:tcPr marL="91425" marR="91425" marT="91425" marB="91425"/>
                </a:tc>
              </a:tr>
              <a:tr h="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rgbClr val="FF0000"/>
                          </a:solidFill>
                        </a:rPr>
                        <a:t>.9</a:t>
                      </a:r>
                      <a:endParaRPr sz="800">
                        <a:solidFill>
                          <a:srgbClr val="FF0000"/>
                        </a:solidFill>
                      </a:endParaRPr>
                    </a:p>
                  </a:txBody>
                  <a:tcPr marL="91425" marR="91425" marT="91425" marB="91425"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6" name="Google Shape;466;p28"/>
          <p:cNvSpPr/>
          <p:nvPr/>
        </p:nvSpPr>
        <p:spPr>
          <a:xfrm>
            <a:off x="416550" y="2777700"/>
            <a:ext cx="2502000" cy="1308600"/>
          </a:xfrm>
          <a:prstGeom prst="rect">
            <a:avLst/>
          </a:prstGeom>
          <a:solidFill>
            <a:srgbClr val="EFEFEF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67" name="Google Shape;467;p28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Point metrics: Negative Recall (Specificity)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68" name="Google Shape;468;p28"/>
          <p:cNvSpPr/>
          <p:nvPr/>
        </p:nvSpPr>
        <p:spPr>
          <a:xfrm>
            <a:off x="416550" y="1482300"/>
            <a:ext cx="2502000" cy="1308600"/>
          </a:xfrm>
          <a:prstGeom prst="rect">
            <a:avLst/>
          </a:prstGeom>
          <a:solidFill>
            <a:srgbClr val="D9EAD3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469" name="Google Shape;469;p28"/>
          <p:cNvCxnSpPr/>
          <p:nvPr/>
        </p:nvCxnSpPr>
        <p:spPr>
          <a:xfrm>
            <a:off x="1600675" y="1502700"/>
            <a:ext cx="4200" cy="25674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470" name="Google Shape;470;p28"/>
          <p:cNvSpPr/>
          <p:nvPr/>
        </p:nvSpPr>
        <p:spPr>
          <a:xfrm>
            <a:off x="1638175" y="1749450"/>
            <a:ext cx="81600" cy="90300"/>
          </a:xfrm>
          <a:prstGeom prst="flowChartConnector">
            <a:avLst/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71" name="Google Shape;471;p28"/>
          <p:cNvSpPr/>
          <p:nvPr/>
        </p:nvSpPr>
        <p:spPr>
          <a:xfrm>
            <a:off x="1635600" y="2245350"/>
            <a:ext cx="81600" cy="90300"/>
          </a:xfrm>
          <a:prstGeom prst="flowChartConnector">
            <a:avLst/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72" name="Google Shape;472;p28"/>
          <p:cNvSpPr/>
          <p:nvPr/>
        </p:nvSpPr>
        <p:spPr>
          <a:xfrm>
            <a:off x="1635600" y="2817450"/>
            <a:ext cx="81600" cy="90300"/>
          </a:xfrm>
          <a:prstGeom prst="flowChartConnector">
            <a:avLst/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73" name="Google Shape;473;p28"/>
          <p:cNvSpPr/>
          <p:nvPr/>
        </p:nvSpPr>
        <p:spPr>
          <a:xfrm>
            <a:off x="1638175" y="3020375"/>
            <a:ext cx="81600" cy="90300"/>
          </a:xfrm>
          <a:prstGeom prst="flowChartConnector">
            <a:avLst/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74" name="Google Shape;474;p28"/>
          <p:cNvSpPr/>
          <p:nvPr/>
        </p:nvSpPr>
        <p:spPr>
          <a:xfrm>
            <a:off x="1635600" y="3237150"/>
            <a:ext cx="81600" cy="90300"/>
          </a:xfrm>
          <a:prstGeom prst="flowChartConnector">
            <a:avLst/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75" name="Google Shape;475;p28"/>
          <p:cNvSpPr/>
          <p:nvPr/>
        </p:nvSpPr>
        <p:spPr>
          <a:xfrm>
            <a:off x="1635600" y="3402500"/>
            <a:ext cx="81600" cy="90300"/>
          </a:xfrm>
          <a:prstGeom prst="flowChartConnector">
            <a:avLst/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76" name="Google Shape;476;p28"/>
          <p:cNvSpPr/>
          <p:nvPr/>
        </p:nvSpPr>
        <p:spPr>
          <a:xfrm>
            <a:off x="1638175" y="3511925"/>
            <a:ext cx="81600" cy="90300"/>
          </a:xfrm>
          <a:prstGeom prst="flowChartConnector">
            <a:avLst/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77" name="Google Shape;477;p28"/>
          <p:cNvSpPr/>
          <p:nvPr/>
        </p:nvSpPr>
        <p:spPr>
          <a:xfrm>
            <a:off x="1635600" y="3621350"/>
            <a:ext cx="81600" cy="90300"/>
          </a:xfrm>
          <a:prstGeom prst="flowChartConnector">
            <a:avLst/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78" name="Google Shape;478;p28"/>
          <p:cNvSpPr/>
          <p:nvPr/>
        </p:nvSpPr>
        <p:spPr>
          <a:xfrm>
            <a:off x="1635600" y="3748025"/>
            <a:ext cx="81600" cy="90300"/>
          </a:xfrm>
          <a:prstGeom prst="flowChartConnector">
            <a:avLst/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79" name="Google Shape;479;p28"/>
          <p:cNvSpPr/>
          <p:nvPr/>
        </p:nvSpPr>
        <p:spPr>
          <a:xfrm>
            <a:off x="1635600" y="3917575"/>
            <a:ext cx="81600" cy="90300"/>
          </a:xfrm>
          <a:prstGeom prst="flowChartConnector">
            <a:avLst/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0" name="Google Shape;480;p28"/>
          <p:cNvSpPr/>
          <p:nvPr/>
        </p:nvSpPr>
        <p:spPr>
          <a:xfrm>
            <a:off x="1483200" y="1539225"/>
            <a:ext cx="81600" cy="90300"/>
          </a:xfrm>
          <a:prstGeom prst="flowChartConnector">
            <a:avLst/>
          </a:prstGeom>
          <a:solidFill>
            <a:srgbClr val="38761D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1" name="Google Shape;481;p28"/>
          <p:cNvSpPr/>
          <p:nvPr/>
        </p:nvSpPr>
        <p:spPr>
          <a:xfrm>
            <a:off x="1483200" y="1644338"/>
            <a:ext cx="81600" cy="90300"/>
          </a:xfrm>
          <a:prstGeom prst="flowChartConnector">
            <a:avLst/>
          </a:prstGeom>
          <a:solidFill>
            <a:srgbClr val="38761D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2" name="Google Shape;482;p28"/>
          <p:cNvSpPr/>
          <p:nvPr/>
        </p:nvSpPr>
        <p:spPr>
          <a:xfrm>
            <a:off x="1485775" y="1854550"/>
            <a:ext cx="81600" cy="90300"/>
          </a:xfrm>
          <a:prstGeom prst="flowChartConnector">
            <a:avLst/>
          </a:prstGeom>
          <a:solidFill>
            <a:srgbClr val="38761D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3" name="Google Shape;483;p28"/>
          <p:cNvSpPr/>
          <p:nvPr/>
        </p:nvSpPr>
        <p:spPr>
          <a:xfrm>
            <a:off x="1485775" y="1997400"/>
            <a:ext cx="81600" cy="90300"/>
          </a:xfrm>
          <a:prstGeom prst="flowChartConnector">
            <a:avLst/>
          </a:prstGeom>
          <a:solidFill>
            <a:srgbClr val="38761D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4" name="Google Shape;484;p28"/>
          <p:cNvSpPr/>
          <p:nvPr/>
        </p:nvSpPr>
        <p:spPr>
          <a:xfrm>
            <a:off x="1485775" y="2121375"/>
            <a:ext cx="81600" cy="90300"/>
          </a:xfrm>
          <a:prstGeom prst="flowChartConnector">
            <a:avLst/>
          </a:prstGeom>
          <a:solidFill>
            <a:srgbClr val="38761D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5" name="Google Shape;485;p28"/>
          <p:cNvSpPr/>
          <p:nvPr/>
        </p:nvSpPr>
        <p:spPr>
          <a:xfrm>
            <a:off x="1483200" y="2369325"/>
            <a:ext cx="81600" cy="90300"/>
          </a:xfrm>
          <a:prstGeom prst="flowChartConnector">
            <a:avLst/>
          </a:prstGeom>
          <a:solidFill>
            <a:srgbClr val="38761D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6" name="Google Shape;486;p28"/>
          <p:cNvSpPr/>
          <p:nvPr/>
        </p:nvSpPr>
        <p:spPr>
          <a:xfrm>
            <a:off x="1483200" y="2671563"/>
            <a:ext cx="81600" cy="90300"/>
          </a:xfrm>
          <a:prstGeom prst="flowChartConnector">
            <a:avLst/>
          </a:prstGeom>
          <a:solidFill>
            <a:srgbClr val="38761D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7" name="Google Shape;487;p28"/>
          <p:cNvSpPr/>
          <p:nvPr/>
        </p:nvSpPr>
        <p:spPr>
          <a:xfrm>
            <a:off x="1485775" y="3840200"/>
            <a:ext cx="81600" cy="90300"/>
          </a:xfrm>
          <a:prstGeom prst="flowChartConnector">
            <a:avLst/>
          </a:prstGeom>
          <a:solidFill>
            <a:srgbClr val="38761D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8" name="Google Shape;488;p28"/>
          <p:cNvSpPr/>
          <p:nvPr/>
        </p:nvSpPr>
        <p:spPr>
          <a:xfrm>
            <a:off x="1483200" y="2493300"/>
            <a:ext cx="81600" cy="90300"/>
          </a:xfrm>
          <a:prstGeom prst="flowChartConnector">
            <a:avLst/>
          </a:prstGeom>
          <a:solidFill>
            <a:srgbClr val="38761D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9" name="Google Shape;489;p28"/>
          <p:cNvSpPr/>
          <p:nvPr/>
        </p:nvSpPr>
        <p:spPr>
          <a:xfrm>
            <a:off x="1483200" y="2617275"/>
            <a:ext cx="81600" cy="90300"/>
          </a:xfrm>
          <a:prstGeom prst="flowChartConnector">
            <a:avLst/>
          </a:prstGeom>
          <a:solidFill>
            <a:srgbClr val="38761D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90" name="Google Shape;490;p28"/>
          <p:cNvSpPr txBox="1"/>
          <p:nvPr/>
        </p:nvSpPr>
        <p:spPr>
          <a:xfrm>
            <a:off x="416550" y="1195725"/>
            <a:ext cx="2502000" cy="119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/>
              <a:t>     Label positive                         Label negative</a:t>
            </a:r>
            <a:endParaRPr sz="800"/>
          </a:p>
        </p:txBody>
      </p:sp>
      <p:sp>
        <p:nvSpPr>
          <p:cNvPr id="491" name="Google Shape;491;p28"/>
          <p:cNvSpPr txBox="1"/>
          <p:nvPr/>
        </p:nvSpPr>
        <p:spPr>
          <a:xfrm>
            <a:off x="462650" y="1569250"/>
            <a:ext cx="332100" cy="52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/>
              <a:t>9</a:t>
            </a:r>
            <a:endParaRPr sz="2400"/>
          </a:p>
        </p:txBody>
      </p:sp>
      <p:sp>
        <p:nvSpPr>
          <p:cNvPr id="492" name="Google Shape;492;p28"/>
          <p:cNvSpPr txBox="1"/>
          <p:nvPr/>
        </p:nvSpPr>
        <p:spPr>
          <a:xfrm>
            <a:off x="2520050" y="3526925"/>
            <a:ext cx="296100" cy="36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600">
                <a:solidFill>
                  <a:srgbClr val="FF0000"/>
                </a:solidFill>
              </a:rPr>
              <a:t>8</a:t>
            </a:r>
            <a:endParaRPr sz="3600">
              <a:solidFill>
                <a:srgbClr val="FF0000"/>
              </a:solidFill>
            </a:endParaRPr>
          </a:p>
        </p:txBody>
      </p:sp>
      <p:sp>
        <p:nvSpPr>
          <p:cNvPr id="493" name="Google Shape;493;p28"/>
          <p:cNvSpPr txBox="1"/>
          <p:nvPr/>
        </p:nvSpPr>
        <p:spPr>
          <a:xfrm>
            <a:off x="2520050" y="1569250"/>
            <a:ext cx="296100" cy="36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600">
                <a:solidFill>
                  <a:srgbClr val="FF0000"/>
                </a:solidFill>
              </a:rPr>
              <a:t>2</a:t>
            </a:r>
            <a:endParaRPr sz="3600">
              <a:solidFill>
                <a:srgbClr val="FF0000"/>
              </a:solidFill>
            </a:endParaRPr>
          </a:p>
        </p:txBody>
      </p:sp>
      <p:sp>
        <p:nvSpPr>
          <p:cNvPr id="494" name="Google Shape;494;p28"/>
          <p:cNvSpPr txBox="1"/>
          <p:nvPr/>
        </p:nvSpPr>
        <p:spPr>
          <a:xfrm>
            <a:off x="462650" y="3550450"/>
            <a:ext cx="296100" cy="36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/>
              <a:t>1</a:t>
            </a:r>
            <a:endParaRPr sz="2400"/>
          </a:p>
        </p:txBody>
      </p:sp>
      <p:sp>
        <p:nvSpPr>
          <p:cNvPr id="495" name="Google Shape;495;p28"/>
          <p:cNvSpPr txBox="1"/>
          <p:nvPr/>
        </p:nvSpPr>
        <p:spPr>
          <a:xfrm>
            <a:off x="73000" y="2647650"/>
            <a:ext cx="429600" cy="24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600"/>
              <a:t>Th=0.5</a:t>
            </a:r>
            <a:endParaRPr sz="600"/>
          </a:p>
        </p:txBody>
      </p:sp>
      <p:graphicFrame>
        <p:nvGraphicFramePr>
          <p:cNvPr id="496" name="Google Shape;496;p28"/>
          <p:cNvGraphicFramePr/>
          <p:nvPr/>
        </p:nvGraphicFramePr>
        <p:xfrm>
          <a:off x="3227575" y="1482300"/>
          <a:ext cx="382850" cy="662220"/>
        </p:xfrm>
        <a:graphic>
          <a:graphicData uri="http://schemas.openxmlformats.org/drawingml/2006/table">
            <a:tbl>
              <a:tblPr>
                <a:noFill/>
                <a:tableStyleId>{E4D4086E-115B-4FA2-836F-A28E24F0A9DB}</a:tableStyleId>
              </a:tblPr>
              <a:tblGrid>
                <a:gridCol w="382850"/>
              </a:tblGrid>
              <a:tr h="35745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/>
                        <a:t>Th</a:t>
                      </a:r>
                      <a:endParaRPr sz="800"/>
                    </a:p>
                  </a:txBody>
                  <a:tcPr marL="91425" marR="91425" marT="91425" marB="91425"/>
                </a:tc>
              </a:tr>
              <a:tr h="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/>
                        <a:t>0.5</a:t>
                      </a:r>
                      <a:endParaRPr sz="800"/>
                    </a:p>
                  </a:txBody>
                  <a:tcPr marL="91425" marR="91425" marT="91425" marB="91425"/>
                </a:tc>
              </a:tr>
            </a:tbl>
          </a:graphicData>
        </a:graphic>
      </p:graphicFrame>
      <p:graphicFrame>
        <p:nvGraphicFramePr>
          <p:cNvPr id="497" name="Google Shape;497;p28"/>
          <p:cNvGraphicFramePr/>
          <p:nvPr/>
        </p:nvGraphicFramePr>
        <p:xfrm>
          <a:off x="3616425" y="1482300"/>
          <a:ext cx="382850" cy="662220"/>
        </p:xfrm>
        <a:graphic>
          <a:graphicData uri="http://schemas.openxmlformats.org/drawingml/2006/table">
            <a:tbl>
              <a:tblPr>
                <a:noFill/>
                <a:tableStyleId>{E4D4086E-115B-4FA2-836F-A28E24F0A9DB}</a:tableStyleId>
              </a:tblPr>
              <a:tblGrid>
                <a:gridCol w="382850"/>
              </a:tblGrid>
              <a:tr h="35745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/>
                        <a:t>TP</a:t>
                      </a:r>
                      <a:endParaRPr sz="800"/>
                    </a:p>
                  </a:txBody>
                  <a:tcPr marL="91425" marR="91425" marT="91425" marB="91425"/>
                </a:tc>
              </a:tr>
              <a:tr h="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/>
                        <a:t>9</a:t>
                      </a:r>
                      <a:endParaRPr sz="800"/>
                    </a:p>
                  </a:txBody>
                  <a:tcPr marL="91425" marR="91425" marT="91425" marB="91425"/>
                </a:tc>
              </a:tr>
            </a:tbl>
          </a:graphicData>
        </a:graphic>
      </p:graphicFrame>
      <p:graphicFrame>
        <p:nvGraphicFramePr>
          <p:cNvPr id="498" name="Google Shape;498;p28"/>
          <p:cNvGraphicFramePr/>
          <p:nvPr/>
        </p:nvGraphicFramePr>
        <p:xfrm>
          <a:off x="3997425" y="1482300"/>
          <a:ext cx="382850" cy="662220"/>
        </p:xfrm>
        <a:graphic>
          <a:graphicData uri="http://schemas.openxmlformats.org/drawingml/2006/table">
            <a:tbl>
              <a:tblPr>
                <a:noFill/>
                <a:tableStyleId>{E4D4086E-115B-4FA2-836F-A28E24F0A9DB}</a:tableStyleId>
              </a:tblPr>
              <a:tblGrid>
                <a:gridCol w="382850"/>
              </a:tblGrid>
              <a:tr h="35745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/>
                        <a:t>TN</a:t>
                      </a:r>
                      <a:endParaRPr sz="800"/>
                    </a:p>
                  </a:txBody>
                  <a:tcPr marL="91425" marR="91425" marT="91425" marB="91425"/>
                </a:tc>
              </a:tr>
              <a:tr h="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/>
                        <a:t>8</a:t>
                      </a:r>
                      <a:endParaRPr sz="800"/>
                    </a:p>
                  </a:txBody>
                  <a:tcPr marL="91425" marR="91425" marT="91425" marB="91425"/>
                </a:tc>
              </a:tr>
            </a:tbl>
          </a:graphicData>
        </a:graphic>
      </p:graphicFrame>
      <p:sp>
        <p:nvSpPr>
          <p:cNvPr id="499" name="Google Shape;499;p28"/>
          <p:cNvSpPr txBox="1"/>
          <p:nvPr/>
        </p:nvSpPr>
        <p:spPr>
          <a:xfrm rot="-5400000">
            <a:off x="-1031250" y="2719725"/>
            <a:ext cx="2502000" cy="119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/>
              <a:t>    Predict Negative                      Predict Positive</a:t>
            </a:r>
            <a:endParaRPr sz="800"/>
          </a:p>
        </p:txBody>
      </p:sp>
      <p:graphicFrame>
        <p:nvGraphicFramePr>
          <p:cNvPr id="500" name="Google Shape;500;p28"/>
          <p:cNvGraphicFramePr/>
          <p:nvPr/>
        </p:nvGraphicFramePr>
        <p:xfrm>
          <a:off x="4378425" y="1482300"/>
          <a:ext cx="382850" cy="662220"/>
        </p:xfrm>
        <a:graphic>
          <a:graphicData uri="http://schemas.openxmlformats.org/drawingml/2006/table">
            <a:tbl>
              <a:tblPr>
                <a:noFill/>
                <a:tableStyleId>{E4D4086E-115B-4FA2-836F-A28E24F0A9DB}</a:tableStyleId>
              </a:tblPr>
              <a:tblGrid>
                <a:gridCol w="382850"/>
              </a:tblGrid>
              <a:tr h="35745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/>
                        <a:t>FP</a:t>
                      </a:r>
                      <a:endParaRPr sz="800"/>
                    </a:p>
                  </a:txBody>
                  <a:tcPr marL="91425" marR="91425" marT="91425" marB="91425"/>
                </a:tc>
              </a:tr>
              <a:tr h="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/>
                        <a:t>2</a:t>
                      </a:r>
                      <a:endParaRPr sz="800"/>
                    </a:p>
                  </a:txBody>
                  <a:tcPr marL="91425" marR="91425" marT="91425" marB="91425"/>
                </a:tc>
              </a:tr>
            </a:tbl>
          </a:graphicData>
        </a:graphic>
      </p:graphicFrame>
      <p:graphicFrame>
        <p:nvGraphicFramePr>
          <p:cNvPr id="501" name="Google Shape;501;p28"/>
          <p:cNvGraphicFramePr/>
          <p:nvPr/>
        </p:nvGraphicFramePr>
        <p:xfrm>
          <a:off x="4759425" y="1482300"/>
          <a:ext cx="382850" cy="662220"/>
        </p:xfrm>
        <a:graphic>
          <a:graphicData uri="http://schemas.openxmlformats.org/drawingml/2006/table">
            <a:tbl>
              <a:tblPr>
                <a:noFill/>
                <a:tableStyleId>{E4D4086E-115B-4FA2-836F-A28E24F0A9DB}</a:tableStyleId>
              </a:tblPr>
              <a:tblGrid>
                <a:gridCol w="382850"/>
              </a:tblGrid>
              <a:tr h="35745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/>
                        <a:t>FN</a:t>
                      </a:r>
                      <a:endParaRPr sz="800"/>
                    </a:p>
                  </a:txBody>
                  <a:tcPr marL="91425" marR="91425" marT="91425" marB="91425"/>
                </a:tc>
              </a:tr>
              <a:tr h="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/>
                        <a:t>1</a:t>
                      </a:r>
                      <a:endParaRPr sz="800"/>
                    </a:p>
                  </a:txBody>
                  <a:tcPr marL="91425" marR="91425" marT="91425" marB="91425"/>
                </a:tc>
              </a:tr>
            </a:tbl>
          </a:graphicData>
        </a:graphic>
      </p:graphicFrame>
      <p:graphicFrame>
        <p:nvGraphicFramePr>
          <p:cNvPr id="502" name="Google Shape;502;p28"/>
          <p:cNvGraphicFramePr/>
          <p:nvPr/>
        </p:nvGraphicFramePr>
        <p:xfrm>
          <a:off x="5140425" y="1482300"/>
          <a:ext cx="382850" cy="662220"/>
        </p:xfrm>
        <a:graphic>
          <a:graphicData uri="http://schemas.openxmlformats.org/drawingml/2006/table">
            <a:tbl>
              <a:tblPr>
                <a:noFill/>
                <a:tableStyleId>{E4D4086E-115B-4FA2-836F-A28E24F0A9DB}</a:tableStyleId>
              </a:tblPr>
              <a:tblGrid>
                <a:gridCol w="382850"/>
              </a:tblGrid>
              <a:tr h="35745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/>
                        <a:t>Acc</a:t>
                      </a:r>
                      <a:endParaRPr sz="800"/>
                    </a:p>
                  </a:txBody>
                  <a:tcPr marL="91425" marR="91425" marT="91425" marB="91425"/>
                </a:tc>
              </a:tr>
              <a:tr h="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/>
                        <a:t>.85</a:t>
                      </a:r>
                      <a:endParaRPr sz="800"/>
                    </a:p>
                  </a:txBody>
                  <a:tcPr marL="91425" marR="91425" marT="91425" marB="91425"/>
                </a:tc>
              </a:tr>
            </a:tbl>
          </a:graphicData>
        </a:graphic>
      </p:graphicFrame>
      <p:graphicFrame>
        <p:nvGraphicFramePr>
          <p:cNvPr id="503" name="Google Shape;503;p28"/>
          <p:cNvGraphicFramePr/>
          <p:nvPr/>
        </p:nvGraphicFramePr>
        <p:xfrm>
          <a:off x="5521425" y="1482300"/>
          <a:ext cx="382850" cy="662220"/>
        </p:xfrm>
        <a:graphic>
          <a:graphicData uri="http://schemas.openxmlformats.org/drawingml/2006/table">
            <a:tbl>
              <a:tblPr>
                <a:noFill/>
                <a:tableStyleId>{E4D4086E-115B-4FA2-836F-A28E24F0A9DB}</a:tableStyleId>
              </a:tblPr>
              <a:tblGrid>
                <a:gridCol w="382850"/>
              </a:tblGrid>
              <a:tr h="35745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/>
                        <a:t>Pr</a:t>
                      </a:r>
                      <a:endParaRPr sz="800"/>
                    </a:p>
                  </a:txBody>
                  <a:tcPr marL="91425" marR="91425" marT="91425" marB="91425"/>
                </a:tc>
              </a:tr>
              <a:tr h="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/>
                        <a:t>.81</a:t>
                      </a:r>
                      <a:endParaRPr sz="800"/>
                    </a:p>
                  </a:txBody>
                  <a:tcPr marL="91425" marR="91425" marT="91425" marB="91425"/>
                </a:tc>
              </a:tr>
            </a:tbl>
          </a:graphicData>
        </a:graphic>
      </p:graphicFrame>
      <p:graphicFrame>
        <p:nvGraphicFramePr>
          <p:cNvPr id="504" name="Google Shape;504;p28"/>
          <p:cNvGraphicFramePr/>
          <p:nvPr/>
        </p:nvGraphicFramePr>
        <p:xfrm>
          <a:off x="5902425" y="1482300"/>
          <a:ext cx="513825" cy="662220"/>
        </p:xfrm>
        <a:graphic>
          <a:graphicData uri="http://schemas.openxmlformats.org/drawingml/2006/table">
            <a:tbl>
              <a:tblPr>
                <a:noFill/>
                <a:tableStyleId>{E4D4086E-115B-4FA2-836F-A28E24F0A9DB}</a:tableStyleId>
              </a:tblPr>
              <a:tblGrid>
                <a:gridCol w="513825"/>
              </a:tblGrid>
              <a:tr h="35745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/>
                        <a:t>Recall</a:t>
                      </a:r>
                      <a:endParaRPr sz="800"/>
                    </a:p>
                  </a:txBody>
                  <a:tcPr marL="91425" marR="91425" marT="91425" marB="91425"/>
                </a:tc>
              </a:tr>
              <a:tr h="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/>
                        <a:t>.9</a:t>
                      </a:r>
                      <a:endParaRPr sz="800"/>
                    </a:p>
                  </a:txBody>
                  <a:tcPr marL="91425" marR="91425" marT="91425" marB="91425"/>
                </a:tc>
              </a:tr>
            </a:tbl>
          </a:graphicData>
        </a:graphic>
      </p:graphicFrame>
      <p:graphicFrame>
        <p:nvGraphicFramePr>
          <p:cNvPr id="505" name="Google Shape;505;p28"/>
          <p:cNvGraphicFramePr/>
          <p:nvPr/>
        </p:nvGraphicFramePr>
        <p:xfrm>
          <a:off x="6416250" y="1482300"/>
          <a:ext cx="432275" cy="662220"/>
        </p:xfrm>
        <a:graphic>
          <a:graphicData uri="http://schemas.openxmlformats.org/drawingml/2006/table">
            <a:tbl>
              <a:tblPr>
                <a:noFill/>
                <a:tableStyleId>{E4D4086E-115B-4FA2-836F-A28E24F0A9DB}</a:tableStyleId>
              </a:tblPr>
              <a:tblGrid>
                <a:gridCol w="432275"/>
              </a:tblGrid>
              <a:tr h="35745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/>
                        <a:t>Spec</a:t>
                      </a:r>
                      <a:endParaRPr sz="800"/>
                    </a:p>
                  </a:txBody>
                  <a:tcPr marL="91425" marR="91425" marT="91425" marB="91425"/>
                </a:tc>
              </a:tr>
              <a:tr h="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rgbClr val="FF0000"/>
                          </a:solidFill>
                        </a:rPr>
                        <a:t>0.8</a:t>
                      </a:r>
                      <a:endParaRPr sz="800">
                        <a:solidFill>
                          <a:srgbClr val="FF0000"/>
                        </a:solidFill>
                      </a:endParaRPr>
                    </a:p>
                  </a:txBody>
                  <a:tcPr marL="91425" marR="91425" marT="91425" marB="91425"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0" name="Google Shape;510;p29"/>
          <p:cNvSpPr/>
          <p:nvPr/>
        </p:nvSpPr>
        <p:spPr>
          <a:xfrm>
            <a:off x="416550" y="2777700"/>
            <a:ext cx="2502000" cy="1308600"/>
          </a:xfrm>
          <a:prstGeom prst="rect">
            <a:avLst/>
          </a:prstGeom>
          <a:solidFill>
            <a:srgbClr val="EFEFEF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11" name="Google Shape;511;p29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Point metrics: F score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12" name="Google Shape;512;p29"/>
          <p:cNvSpPr/>
          <p:nvPr/>
        </p:nvSpPr>
        <p:spPr>
          <a:xfrm>
            <a:off x="416550" y="1482300"/>
            <a:ext cx="2502000" cy="1308600"/>
          </a:xfrm>
          <a:prstGeom prst="rect">
            <a:avLst/>
          </a:prstGeom>
          <a:solidFill>
            <a:srgbClr val="D9EAD3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513" name="Google Shape;513;p29"/>
          <p:cNvCxnSpPr/>
          <p:nvPr/>
        </p:nvCxnSpPr>
        <p:spPr>
          <a:xfrm>
            <a:off x="1600675" y="1502700"/>
            <a:ext cx="4200" cy="25674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514" name="Google Shape;514;p29"/>
          <p:cNvSpPr/>
          <p:nvPr/>
        </p:nvSpPr>
        <p:spPr>
          <a:xfrm>
            <a:off x="1638175" y="1749450"/>
            <a:ext cx="81600" cy="90300"/>
          </a:xfrm>
          <a:prstGeom prst="flowChartConnector">
            <a:avLst/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15" name="Google Shape;515;p29"/>
          <p:cNvSpPr/>
          <p:nvPr/>
        </p:nvSpPr>
        <p:spPr>
          <a:xfrm>
            <a:off x="1635600" y="2245350"/>
            <a:ext cx="81600" cy="90300"/>
          </a:xfrm>
          <a:prstGeom prst="flowChartConnector">
            <a:avLst/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16" name="Google Shape;516;p29"/>
          <p:cNvSpPr/>
          <p:nvPr/>
        </p:nvSpPr>
        <p:spPr>
          <a:xfrm>
            <a:off x="1635600" y="2817450"/>
            <a:ext cx="81600" cy="90300"/>
          </a:xfrm>
          <a:prstGeom prst="flowChartConnector">
            <a:avLst/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17" name="Google Shape;517;p29"/>
          <p:cNvSpPr/>
          <p:nvPr/>
        </p:nvSpPr>
        <p:spPr>
          <a:xfrm>
            <a:off x="1638175" y="3020375"/>
            <a:ext cx="81600" cy="90300"/>
          </a:xfrm>
          <a:prstGeom prst="flowChartConnector">
            <a:avLst/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18" name="Google Shape;518;p29"/>
          <p:cNvSpPr/>
          <p:nvPr/>
        </p:nvSpPr>
        <p:spPr>
          <a:xfrm>
            <a:off x="1635600" y="3237150"/>
            <a:ext cx="81600" cy="90300"/>
          </a:xfrm>
          <a:prstGeom prst="flowChartConnector">
            <a:avLst/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19" name="Google Shape;519;p29"/>
          <p:cNvSpPr/>
          <p:nvPr/>
        </p:nvSpPr>
        <p:spPr>
          <a:xfrm>
            <a:off x="1635600" y="3402500"/>
            <a:ext cx="81600" cy="90300"/>
          </a:xfrm>
          <a:prstGeom prst="flowChartConnector">
            <a:avLst/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20" name="Google Shape;520;p29"/>
          <p:cNvSpPr/>
          <p:nvPr/>
        </p:nvSpPr>
        <p:spPr>
          <a:xfrm>
            <a:off x="1638175" y="3511925"/>
            <a:ext cx="81600" cy="90300"/>
          </a:xfrm>
          <a:prstGeom prst="flowChartConnector">
            <a:avLst/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21" name="Google Shape;521;p29"/>
          <p:cNvSpPr/>
          <p:nvPr/>
        </p:nvSpPr>
        <p:spPr>
          <a:xfrm>
            <a:off x="1635600" y="3621350"/>
            <a:ext cx="81600" cy="90300"/>
          </a:xfrm>
          <a:prstGeom prst="flowChartConnector">
            <a:avLst/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22" name="Google Shape;522;p29"/>
          <p:cNvSpPr/>
          <p:nvPr/>
        </p:nvSpPr>
        <p:spPr>
          <a:xfrm>
            <a:off x="1635600" y="3748025"/>
            <a:ext cx="81600" cy="90300"/>
          </a:xfrm>
          <a:prstGeom prst="flowChartConnector">
            <a:avLst/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23" name="Google Shape;523;p29"/>
          <p:cNvSpPr/>
          <p:nvPr/>
        </p:nvSpPr>
        <p:spPr>
          <a:xfrm>
            <a:off x="1635600" y="3917575"/>
            <a:ext cx="81600" cy="90300"/>
          </a:xfrm>
          <a:prstGeom prst="flowChartConnector">
            <a:avLst/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24" name="Google Shape;524;p29"/>
          <p:cNvSpPr/>
          <p:nvPr/>
        </p:nvSpPr>
        <p:spPr>
          <a:xfrm>
            <a:off x="1483200" y="1539225"/>
            <a:ext cx="81600" cy="90300"/>
          </a:xfrm>
          <a:prstGeom prst="flowChartConnector">
            <a:avLst/>
          </a:prstGeom>
          <a:solidFill>
            <a:srgbClr val="38761D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25" name="Google Shape;525;p29"/>
          <p:cNvSpPr/>
          <p:nvPr/>
        </p:nvSpPr>
        <p:spPr>
          <a:xfrm>
            <a:off x="1483200" y="1644338"/>
            <a:ext cx="81600" cy="90300"/>
          </a:xfrm>
          <a:prstGeom prst="flowChartConnector">
            <a:avLst/>
          </a:prstGeom>
          <a:solidFill>
            <a:srgbClr val="38761D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26" name="Google Shape;526;p29"/>
          <p:cNvSpPr/>
          <p:nvPr/>
        </p:nvSpPr>
        <p:spPr>
          <a:xfrm>
            <a:off x="1485775" y="1854550"/>
            <a:ext cx="81600" cy="90300"/>
          </a:xfrm>
          <a:prstGeom prst="flowChartConnector">
            <a:avLst/>
          </a:prstGeom>
          <a:solidFill>
            <a:srgbClr val="38761D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27" name="Google Shape;527;p29"/>
          <p:cNvSpPr/>
          <p:nvPr/>
        </p:nvSpPr>
        <p:spPr>
          <a:xfrm>
            <a:off x="1485775" y="1997400"/>
            <a:ext cx="81600" cy="90300"/>
          </a:xfrm>
          <a:prstGeom prst="flowChartConnector">
            <a:avLst/>
          </a:prstGeom>
          <a:solidFill>
            <a:srgbClr val="38761D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28" name="Google Shape;528;p29"/>
          <p:cNvSpPr/>
          <p:nvPr/>
        </p:nvSpPr>
        <p:spPr>
          <a:xfrm>
            <a:off x="1485775" y="2121375"/>
            <a:ext cx="81600" cy="90300"/>
          </a:xfrm>
          <a:prstGeom prst="flowChartConnector">
            <a:avLst/>
          </a:prstGeom>
          <a:solidFill>
            <a:srgbClr val="38761D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29" name="Google Shape;529;p29"/>
          <p:cNvSpPr/>
          <p:nvPr/>
        </p:nvSpPr>
        <p:spPr>
          <a:xfrm>
            <a:off x="1483200" y="2369325"/>
            <a:ext cx="81600" cy="90300"/>
          </a:xfrm>
          <a:prstGeom prst="flowChartConnector">
            <a:avLst/>
          </a:prstGeom>
          <a:solidFill>
            <a:srgbClr val="38761D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0" name="Google Shape;530;p29"/>
          <p:cNvSpPr/>
          <p:nvPr/>
        </p:nvSpPr>
        <p:spPr>
          <a:xfrm>
            <a:off x="1483200" y="2671563"/>
            <a:ext cx="81600" cy="90300"/>
          </a:xfrm>
          <a:prstGeom prst="flowChartConnector">
            <a:avLst/>
          </a:prstGeom>
          <a:solidFill>
            <a:srgbClr val="38761D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1" name="Google Shape;531;p29"/>
          <p:cNvSpPr/>
          <p:nvPr/>
        </p:nvSpPr>
        <p:spPr>
          <a:xfrm>
            <a:off x="1485775" y="3840200"/>
            <a:ext cx="81600" cy="90300"/>
          </a:xfrm>
          <a:prstGeom prst="flowChartConnector">
            <a:avLst/>
          </a:prstGeom>
          <a:solidFill>
            <a:srgbClr val="38761D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2" name="Google Shape;532;p29"/>
          <p:cNvSpPr/>
          <p:nvPr/>
        </p:nvSpPr>
        <p:spPr>
          <a:xfrm>
            <a:off x="1483200" y="2493300"/>
            <a:ext cx="81600" cy="90300"/>
          </a:xfrm>
          <a:prstGeom prst="flowChartConnector">
            <a:avLst/>
          </a:prstGeom>
          <a:solidFill>
            <a:srgbClr val="38761D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3" name="Google Shape;533;p29"/>
          <p:cNvSpPr/>
          <p:nvPr/>
        </p:nvSpPr>
        <p:spPr>
          <a:xfrm>
            <a:off x="1483200" y="2617275"/>
            <a:ext cx="81600" cy="90300"/>
          </a:xfrm>
          <a:prstGeom prst="flowChartConnector">
            <a:avLst/>
          </a:prstGeom>
          <a:solidFill>
            <a:srgbClr val="38761D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4" name="Google Shape;534;p29"/>
          <p:cNvSpPr txBox="1"/>
          <p:nvPr/>
        </p:nvSpPr>
        <p:spPr>
          <a:xfrm>
            <a:off x="416550" y="1195725"/>
            <a:ext cx="2502000" cy="119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/>
              <a:t>     Label positive                         Label negative</a:t>
            </a:r>
            <a:endParaRPr sz="800"/>
          </a:p>
        </p:txBody>
      </p:sp>
      <p:sp>
        <p:nvSpPr>
          <p:cNvPr id="535" name="Google Shape;535;p29"/>
          <p:cNvSpPr txBox="1"/>
          <p:nvPr/>
        </p:nvSpPr>
        <p:spPr>
          <a:xfrm>
            <a:off x="462650" y="1569250"/>
            <a:ext cx="332100" cy="52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/>
              <a:t>9</a:t>
            </a:r>
            <a:endParaRPr sz="2400"/>
          </a:p>
        </p:txBody>
      </p:sp>
      <p:sp>
        <p:nvSpPr>
          <p:cNvPr id="536" name="Google Shape;536;p29"/>
          <p:cNvSpPr txBox="1"/>
          <p:nvPr/>
        </p:nvSpPr>
        <p:spPr>
          <a:xfrm>
            <a:off x="2520050" y="3526925"/>
            <a:ext cx="296100" cy="36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/>
              <a:t>8</a:t>
            </a:r>
            <a:endParaRPr sz="2400"/>
          </a:p>
        </p:txBody>
      </p:sp>
      <p:sp>
        <p:nvSpPr>
          <p:cNvPr id="537" name="Google Shape;537;p29"/>
          <p:cNvSpPr txBox="1"/>
          <p:nvPr/>
        </p:nvSpPr>
        <p:spPr>
          <a:xfrm>
            <a:off x="2520050" y="1569250"/>
            <a:ext cx="296100" cy="36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/>
              <a:t>2</a:t>
            </a:r>
            <a:endParaRPr sz="2400"/>
          </a:p>
        </p:txBody>
      </p:sp>
      <p:sp>
        <p:nvSpPr>
          <p:cNvPr id="538" name="Google Shape;538;p29"/>
          <p:cNvSpPr txBox="1"/>
          <p:nvPr/>
        </p:nvSpPr>
        <p:spPr>
          <a:xfrm>
            <a:off x="462650" y="3550450"/>
            <a:ext cx="296100" cy="36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/>
              <a:t>1</a:t>
            </a:r>
            <a:endParaRPr sz="2400"/>
          </a:p>
        </p:txBody>
      </p:sp>
      <p:sp>
        <p:nvSpPr>
          <p:cNvPr id="539" name="Google Shape;539;p29"/>
          <p:cNvSpPr txBox="1"/>
          <p:nvPr/>
        </p:nvSpPr>
        <p:spPr>
          <a:xfrm>
            <a:off x="73000" y="2647650"/>
            <a:ext cx="429600" cy="24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600"/>
              <a:t>Th=0.5</a:t>
            </a:r>
            <a:endParaRPr sz="600"/>
          </a:p>
        </p:txBody>
      </p:sp>
      <p:graphicFrame>
        <p:nvGraphicFramePr>
          <p:cNvPr id="540" name="Google Shape;540;p29"/>
          <p:cNvGraphicFramePr/>
          <p:nvPr/>
        </p:nvGraphicFramePr>
        <p:xfrm>
          <a:off x="3227575" y="1482300"/>
          <a:ext cx="382850" cy="662220"/>
        </p:xfrm>
        <a:graphic>
          <a:graphicData uri="http://schemas.openxmlformats.org/drawingml/2006/table">
            <a:tbl>
              <a:tblPr>
                <a:noFill/>
                <a:tableStyleId>{E4D4086E-115B-4FA2-836F-A28E24F0A9DB}</a:tableStyleId>
              </a:tblPr>
              <a:tblGrid>
                <a:gridCol w="382850"/>
              </a:tblGrid>
              <a:tr h="35745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/>
                        <a:t>Th</a:t>
                      </a:r>
                      <a:endParaRPr sz="800"/>
                    </a:p>
                  </a:txBody>
                  <a:tcPr marL="91425" marR="91425" marT="91425" marB="91425"/>
                </a:tc>
              </a:tr>
              <a:tr h="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/>
                        <a:t>0.5</a:t>
                      </a:r>
                      <a:endParaRPr sz="800"/>
                    </a:p>
                  </a:txBody>
                  <a:tcPr marL="91425" marR="91425" marT="91425" marB="91425"/>
                </a:tc>
              </a:tr>
            </a:tbl>
          </a:graphicData>
        </a:graphic>
      </p:graphicFrame>
      <p:graphicFrame>
        <p:nvGraphicFramePr>
          <p:cNvPr id="541" name="Google Shape;541;p29"/>
          <p:cNvGraphicFramePr/>
          <p:nvPr/>
        </p:nvGraphicFramePr>
        <p:xfrm>
          <a:off x="3616425" y="1482300"/>
          <a:ext cx="382850" cy="662220"/>
        </p:xfrm>
        <a:graphic>
          <a:graphicData uri="http://schemas.openxmlformats.org/drawingml/2006/table">
            <a:tbl>
              <a:tblPr>
                <a:noFill/>
                <a:tableStyleId>{E4D4086E-115B-4FA2-836F-A28E24F0A9DB}</a:tableStyleId>
              </a:tblPr>
              <a:tblGrid>
                <a:gridCol w="382850"/>
              </a:tblGrid>
              <a:tr h="35745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/>
                        <a:t>TP</a:t>
                      </a:r>
                      <a:endParaRPr sz="800"/>
                    </a:p>
                  </a:txBody>
                  <a:tcPr marL="91425" marR="91425" marT="91425" marB="91425"/>
                </a:tc>
              </a:tr>
              <a:tr h="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/>
                        <a:t>9</a:t>
                      </a:r>
                      <a:endParaRPr sz="800"/>
                    </a:p>
                  </a:txBody>
                  <a:tcPr marL="91425" marR="91425" marT="91425" marB="91425"/>
                </a:tc>
              </a:tr>
            </a:tbl>
          </a:graphicData>
        </a:graphic>
      </p:graphicFrame>
      <p:graphicFrame>
        <p:nvGraphicFramePr>
          <p:cNvPr id="542" name="Google Shape;542;p29"/>
          <p:cNvGraphicFramePr/>
          <p:nvPr/>
        </p:nvGraphicFramePr>
        <p:xfrm>
          <a:off x="3997425" y="1482300"/>
          <a:ext cx="382850" cy="662220"/>
        </p:xfrm>
        <a:graphic>
          <a:graphicData uri="http://schemas.openxmlformats.org/drawingml/2006/table">
            <a:tbl>
              <a:tblPr>
                <a:noFill/>
                <a:tableStyleId>{E4D4086E-115B-4FA2-836F-A28E24F0A9DB}</a:tableStyleId>
              </a:tblPr>
              <a:tblGrid>
                <a:gridCol w="382850"/>
              </a:tblGrid>
              <a:tr h="35745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/>
                        <a:t>TN</a:t>
                      </a:r>
                      <a:endParaRPr sz="800"/>
                    </a:p>
                  </a:txBody>
                  <a:tcPr marL="91425" marR="91425" marT="91425" marB="91425"/>
                </a:tc>
              </a:tr>
              <a:tr h="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/>
                        <a:t>8</a:t>
                      </a:r>
                      <a:endParaRPr sz="800"/>
                    </a:p>
                  </a:txBody>
                  <a:tcPr marL="91425" marR="91425" marT="91425" marB="91425"/>
                </a:tc>
              </a:tr>
            </a:tbl>
          </a:graphicData>
        </a:graphic>
      </p:graphicFrame>
      <p:sp>
        <p:nvSpPr>
          <p:cNvPr id="543" name="Google Shape;543;p29"/>
          <p:cNvSpPr txBox="1"/>
          <p:nvPr/>
        </p:nvSpPr>
        <p:spPr>
          <a:xfrm rot="-5400000">
            <a:off x="-1031250" y="2719725"/>
            <a:ext cx="2502000" cy="119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/>
              <a:t>    Predict Negative                      Predict Positive</a:t>
            </a:r>
            <a:endParaRPr sz="800"/>
          </a:p>
        </p:txBody>
      </p:sp>
      <p:graphicFrame>
        <p:nvGraphicFramePr>
          <p:cNvPr id="544" name="Google Shape;544;p29"/>
          <p:cNvGraphicFramePr/>
          <p:nvPr/>
        </p:nvGraphicFramePr>
        <p:xfrm>
          <a:off x="4378425" y="1482300"/>
          <a:ext cx="382850" cy="662220"/>
        </p:xfrm>
        <a:graphic>
          <a:graphicData uri="http://schemas.openxmlformats.org/drawingml/2006/table">
            <a:tbl>
              <a:tblPr>
                <a:noFill/>
                <a:tableStyleId>{E4D4086E-115B-4FA2-836F-A28E24F0A9DB}</a:tableStyleId>
              </a:tblPr>
              <a:tblGrid>
                <a:gridCol w="382850"/>
              </a:tblGrid>
              <a:tr h="35745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/>
                        <a:t>FP</a:t>
                      </a:r>
                      <a:endParaRPr sz="800"/>
                    </a:p>
                  </a:txBody>
                  <a:tcPr marL="91425" marR="91425" marT="91425" marB="91425"/>
                </a:tc>
              </a:tr>
              <a:tr h="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/>
                        <a:t>2</a:t>
                      </a:r>
                      <a:endParaRPr sz="800"/>
                    </a:p>
                  </a:txBody>
                  <a:tcPr marL="91425" marR="91425" marT="91425" marB="91425"/>
                </a:tc>
              </a:tr>
            </a:tbl>
          </a:graphicData>
        </a:graphic>
      </p:graphicFrame>
      <p:graphicFrame>
        <p:nvGraphicFramePr>
          <p:cNvPr id="545" name="Google Shape;545;p29"/>
          <p:cNvGraphicFramePr/>
          <p:nvPr/>
        </p:nvGraphicFramePr>
        <p:xfrm>
          <a:off x="4759425" y="1482300"/>
          <a:ext cx="382850" cy="662220"/>
        </p:xfrm>
        <a:graphic>
          <a:graphicData uri="http://schemas.openxmlformats.org/drawingml/2006/table">
            <a:tbl>
              <a:tblPr>
                <a:noFill/>
                <a:tableStyleId>{E4D4086E-115B-4FA2-836F-A28E24F0A9DB}</a:tableStyleId>
              </a:tblPr>
              <a:tblGrid>
                <a:gridCol w="382850"/>
              </a:tblGrid>
              <a:tr h="35745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/>
                        <a:t>FN</a:t>
                      </a:r>
                      <a:endParaRPr sz="800"/>
                    </a:p>
                  </a:txBody>
                  <a:tcPr marL="91425" marR="91425" marT="91425" marB="91425"/>
                </a:tc>
              </a:tr>
              <a:tr h="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/>
                        <a:t>1</a:t>
                      </a:r>
                      <a:endParaRPr sz="800"/>
                    </a:p>
                  </a:txBody>
                  <a:tcPr marL="91425" marR="91425" marT="91425" marB="91425"/>
                </a:tc>
              </a:tr>
            </a:tbl>
          </a:graphicData>
        </a:graphic>
      </p:graphicFrame>
      <p:graphicFrame>
        <p:nvGraphicFramePr>
          <p:cNvPr id="546" name="Google Shape;546;p29"/>
          <p:cNvGraphicFramePr/>
          <p:nvPr/>
        </p:nvGraphicFramePr>
        <p:xfrm>
          <a:off x="5140425" y="1482300"/>
          <a:ext cx="382850" cy="662220"/>
        </p:xfrm>
        <a:graphic>
          <a:graphicData uri="http://schemas.openxmlformats.org/drawingml/2006/table">
            <a:tbl>
              <a:tblPr>
                <a:noFill/>
                <a:tableStyleId>{E4D4086E-115B-4FA2-836F-A28E24F0A9DB}</a:tableStyleId>
              </a:tblPr>
              <a:tblGrid>
                <a:gridCol w="382850"/>
              </a:tblGrid>
              <a:tr h="35745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/>
                        <a:t>Acc</a:t>
                      </a:r>
                      <a:endParaRPr sz="800"/>
                    </a:p>
                  </a:txBody>
                  <a:tcPr marL="91425" marR="91425" marT="91425" marB="91425"/>
                </a:tc>
              </a:tr>
              <a:tr h="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/>
                        <a:t>.85</a:t>
                      </a:r>
                      <a:endParaRPr sz="800"/>
                    </a:p>
                  </a:txBody>
                  <a:tcPr marL="91425" marR="91425" marT="91425" marB="91425"/>
                </a:tc>
              </a:tr>
            </a:tbl>
          </a:graphicData>
        </a:graphic>
      </p:graphicFrame>
      <p:graphicFrame>
        <p:nvGraphicFramePr>
          <p:cNvPr id="547" name="Google Shape;547;p29"/>
          <p:cNvGraphicFramePr/>
          <p:nvPr/>
        </p:nvGraphicFramePr>
        <p:xfrm>
          <a:off x="5521425" y="1482300"/>
          <a:ext cx="382850" cy="662220"/>
        </p:xfrm>
        <a:graphic>
          <a:graphicData uri="http://schemas.openxmlformats.org/drawingml/2006/table">
            <a:tbl>
              <a:tblPr>
                <a:noFill/>
                <a:tableStyleId>{E4D4086E-115B-4FA2-836F-A28E24F0A9DB}</a:tableStyleId>
              </a:tblPr>
              <a:tblGrid>
                <a:gridCol w="382850"/>
              </a:tblGrid>
              <a:tr h="35745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/>
                        <a:t>Pr</a:t>
                      </a:r>
                      <a:endParaRPr sz="800"/>
                    </a:p>
                  </a:txBody>
                  <a:tcPr marL="91425" marR="91425" marT="91425" marB="91425"/>
                </a:tc>
              </a:tr>
              <a:tr h="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rgbClr val="FF0000"/>
                          </a:solidFill>
                        </a:rPr>
                        <a:t>.81</a:t>
                      </a:r>
                      <a:endParaRPr sz="800">
                        <a:solidFill>
                          <a:srgbClr val="FF0000"/>
                        </a:solidFill>
                      </a:endParaRPr>
                    </a:p>
                  </a:txBody>
                  <a:tcPr marL="91425" marR="91425" marT="91425" marB="91425"/>
                </a:tc>
              </a:tr>
            </a:tbl>
          </a:graphicData>
        </a:graphic>
      </p:graphicFrame>
      <p:graphicFrame>
        <p:nvGraphicFramePr>
          <p:cNvPr id="548" name="Google Shape;548;p29"/>
          <p:cNvGraphicFramePr/>
          <p:nvPr/>
        </p:nvGraphicFramePr>
        <p:xfrm>
          <a:off x="5902425" y="1482300"/>
          <a:ext cx="513825" cy="662220"/>
        </p:xfrm>
        <a:graphic>
          <a:graphicData uri="http://schemas.openxmlformats.org/drawingml/2006/table">
            <a:tbl>
              <a:tblPr>
                <a:noFill/>
                <a:tableStyleId>{E4D4086E-115B-4FA2-836F-A28E24F0A9DB}</a:tableStyleId>
              </a:tblPr>
              <a:tblGrid>
                <a:gridCol w="513825"/>
              </a:tblGrid>
              <a:tr h="35745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/>
                        <a:t>Recall</a:t>
                      </a:r>
                      <a:endParaRPr sz="800"/>
                    </a:p>
                  </a:txBody>
                  <a:tcPr marL="91425" marR="91425" marT="91425" marB="91425"/>
                </a:tc>
              </a:tr>
              <a:tr h="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rgbClr val="FF0000"/>
                          </a:solidFill>
                        </a:rPr>
                        <a:t>.9</a:t>
                      </a:r>
                      <a:endParaRPr sz="800">
                        <a:solidFill>
                          <a:srgbClr val="FF0000"/>
                        </a:solidFill>
                      </a:endParaRPr>
                    </a:p>
                  </a:txBody>
                  <a:tcPr marL="91425" marR="91425" marT="91425" marB="91425"/>
                </a:tc>
              </a:tr>
            </a:tbl>
          </a:graphicData>
        </a:graphic>
      </p:graphicFrame>
      <p:graphicFrame>
        <p:nvGraphicFramePr>
          <p:cNvPr id="549" name="Google Shape;549;p29"/>
          <p:cNvGraphicFramePr/>
          <p:nvPr/>
        </p:nvGraphicFramePr>
        <p:xfrm>
          <a:off x="6416250" y="1482300"/>
          <a:ext cx="432275" cy="662220"/>
        </p:xfrm>
        <a:graphic>
          <a:graphicData uri="http://schemas.openxmlformats.org/drawingml/2006/table">
            <a:tbl>
              <a:tblPr>
                <a:noFill/>
                <a:tableStyleId>{E4D4086E-115B-4FA2-836F-A28E24F0A9DB}</a:tableStyleId>
              </a:tblPr>
              <a:tblGrid>
                <a:gridCol w="432275"/>
              </a:tblGrid>
              <a:tr h="35745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/>
                        <a:t>Spec</a:t>
                      </a:r>
                      <a:endParaRPr sz="800"/>
                    </a:p>
                  </a:txBody>
                  <a:tcPr marL="91425" marR="91425" marT="91425" marB="91425"/>
                </a:tc>
              </a:tr>
              <a:tr h="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/>
                        <a:t>.8</a:t>
                      </a:r>
                      <a:endParaRPr sz="800"/>
                    </a:p>
                  </a:txBody>
                  <a:tcPr marL="91425" marR="91425" marT="91425" marB="91425"/>
                </a:tc>
              </a:tr>
            </a:tbl>
          </a:graphicData>
        </a:graphic>
      </p:graphicFrame>
      <p:graphicFrame>
        <p:nvGraphicFramePr>
          <p:cNvPr id="550" name="Google Shape;550;p29"/>
          <p:cNvGraphicFramePr/>
          <p:nvPr/>
        </p:nvGraphicFramePr>
        <p:xfrm>
          <a:off x="6848525" y="1482300"/>
          <a:ext cx="408625" cy="662220"/>
        </p:xfrm>
        <a:graphic>
          <a:graphicData uri="http://schemas.openxmlformats.org/drawingml/2006/table">
            <a:tbl>
              <a:tblPr>
                <a:noFill/>
                <a:tableStyleId>{E4D4086E-115B-4FA2-836F-A28E24F0A9DB}</a:tableStyleId>
              </a:tblPr>
              <a:tblGrid>
                <a:gridCol w="408625"/>
              </a:tblGrid>
              <a:tr h="35745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/>
                        <a:t>F1</a:t>
                      </a:r>
                      <a:endParaRPr sz="800"/>
                    </a:p>
                  </a:txBody>
                  <a:tcPr marL="91425" marR="91425" marT="91425" marB="91425"/>
                </a:tc>
              </a:tr>
              <a:tr h="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rgbClr val="FF0000"/>
                          </a:solidFill>
                        </a:rPr>
                        <a:t>.857</a:t>
                      </a:r>
                      <a:endParaRPr sz="800">
                        <a:solidFill>
                          <a:srgbClr val="FF0000"/>
                        </a:solidFill>
                      </a:endParaRPr>
                    </a:p>
                  </a:txBody>
                  <a:tcPr marL="91425" marR="91425" marT="91425" marB="91425"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5" name="Google Shape;555;p30"/>
          <p:cNvSpPr/>
          <p:nvPr/>
        </p:nvSpPr>
        <p:spPr>
          <a:xfrm>
            <a:off x="416550" y="2617275"/>
            <a:ext cx="2502000" cy="1469100"/>
          </a:xfrm>
          <a:prstGeom prst="rect">
            <a:avLst/>
          </a:prstGeom>
          <a:solidFill>
            <a:srgbClr val="EFEFEF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6" name="Google Shape;556;p30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Point metrics: Changing threshold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7" name="Google Shape;557;p30"/>
          <p:cNvSpPr/>
          <p:nvPr/>
        </p:nvSpPr>
        <p:spPr>
          <a:xfrm>
            <a:off x="416550" y="1482300"/>
            <a:ext cx="2502000" cy="1134900"/>
          </a:xfrm>
          <a:prstGeom prst="rect">
            <a:avLst/>
          </a:prstGeom>
          <a:solidFill>
            <a:srgbClr val="D9EAD3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558" name="Google Shape;558;p30"/>
          <p:cNvCxnSpPr/>
          <p:nvPr/>
        </p:nvCxnSpPr>
        <p:spPr>
          <a:xfrm>
            <a:off x="1600675" y="1502700"/>
            <a:ext cx="4200" cy="25674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559" name="Google Shape;559;p30"/>
          <p:cNvSpPr/>
          <p:nvPr/>
        </p:nvSpPr>
        <p:spPr>
          <a:xfrm>
            <a:off x="1638175" y="1749450"/>
            <a:ext cx="81600" cy="90300"/>
          </a:xfrm>
          <a:prstGeom prst="flowChartConnector">
            <a:avLst/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0" name="Google Shape;560;p30"/>
          <p:cNvSpPr/>
          <p:nvPr/>
        </p:nvSpPr>
        <p:spPr>
          <a:xfrm>
            <a:off x="1635600" y="2245350"/>
            <a:ext cx="81600" cy="90300"/>
          </a:xfrm>
          <a:prstGeom prst="flowChartConnector">
            <a:avLst/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1" name="Google Shape;561;p30"/>
          <p:cNvSpPr/>
          <p:nvPr/>
        </p:nvSpPr>
        <p:spPr>
          <a:xfrm>
            <a:off x="1635600" y="2817450"/>
            <a:ext cx="81600" cy="90300"/>
          </a:xfrm>
          <a:prstGeom prst="flowChartConnector">
            <a:avLst/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2" name="Google Shape;562;p30"/>
          <p:cNvSpPr/>
          <p:nvPr/>
        </p:nvSpPr>
        <p:spPr>
          <a:xfrm>
            <a:off x="1638175" y="3020375"/>
            <a:ext cx="81600" cy="90300"/>
          </a:xfrm>
          <a:prstGeom prst="flowChartConnector">
            <a:avLst/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3" name="Google Shape;563;p30"/>
          <p:cNvSpPr/>
          <p:nvPr/>
        </p:nvSpPr>
        <p:spPr>
          <a:xfrm>
            <a:off x="1635600" y="3237150"/>
            <a:ext cx="81600" cy="90300"/>
          </a:xfrm>
          <a:prstGeom prst="flowChartConnector">
            <a:avLst/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4" name="Google Shape;564;p30"/>
          <p:cNvSpPr/>
          <p:nvPr/>
        </p:nvSpPr>
        <p:spPr>
          <a:xfrm>
            <a:off x="1635600" y="3402500"/>
            <a:ext cx="81600" cy="90300"/>
          </a:xfrm>
          <a:prstGeom prst="flowChartConnector">
            <a:avLst/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5" name="Google Shape;565;p30"/>
          <p:cNvSpPr/>
          <p:nvPr/>
        </p:nvSpPr>
        <p:spPr>
          <a:xfrm>
            <a:off x="1638175" y="3511925"/>
            <a:ext cx="81600" cy="90300"/>
          </a:xfrm>
          <a:prstGeom prst="flowChartConnector">
            <a:avLst/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6" name="Google Shape;566;p30"/>
          <p:cNvSpPr/>
          <p:nvPr/>
        </p:nvSpPr>
        <p:spPr>
          <a:xfrm>
            <a:off x="1635600" y="3621350"/>
            <a:ext cx="81600" cy="90300"/>
          </a:xfrm>
          <a:prstGeom prst="flowChartConnector">
            <a:avLst/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7" name="Google Shape;567;p30"/>
          <p:cNvSpPr/>
          <p:nvPr/>
        </p:nvSpPr>
        <p:spPr>
          <a:xfrm>
            <a:off x="1635600" y="3748025"/>
            <a:ext cx="81600" cy="90300"/>
          </a:xfrm>
          <a:prstGeom prst="flowChartConnector">
            <a:avLst/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8" name="Google Shape;568;p30"/>
          <p:cNvSpPr/>
          <p:nvPr/>
        </p:nvSpPr>
        <p:spPr>
          <a:xfrm>
            <a:off x="1635600" y="3917575"/>
            <a:ext cx="81600" cy="90300"/>
          </a:xfrm>
          <a:prstGeom prst="flowChartConnector">
            <a:avLst/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9" name="Google Shape;569;p30"/>
          <p:cNvSpPr/>
          <p:nvPr/>
        </p:nvSpPr>
        <p:spPr>
          <a:xfrm>
            <a:off x="1483200" y="1539225"/>
            <a:ext cx="81600" cy="90300"/>
          </a:xfrm>
          <a:prstGeom prst="flowChartConnector">
            <a:avLst/>
          </a:prstGeom>
          <a:solidFill>
            <a:srgbClr val="38761D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0" name="Google Shape;570;p30"/>
          <p:cNvSpPr/>
          <p:nvPr/>
        </p:nvSpPr>
        <p:spPr>
          <a:xfrm>
            <a:off x="1483200" y="1644338"/>
            <a:ext cx="81600" cy="90300"/>
          </a:xfrm>
          <a:prstGeom prst="flowChartConnector">
            <a:avLst/>
          </a:prstGeom>
          <a:solidFill>
            <a:srgbClr val="38761D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1" name="Google Shape;571;p30"/>
          <p:cNvSpPr/>
          <p:nvPr/>
        </p:nvSpPr>
        <p:spPr>
          <a:xfrm>
            <a:off x="1485775" y="1854550"/>
            <a:ext cx="81600" cy="90300"/>
          </a:xfrm>
          <a:prstGeom prst="flowChartConnector">
            <a:avLst/>
          </a:prstGeom>
          <a:solidFill>
            <a:srgbClr val="38761D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2" name="Google Shape;572;p30"/>
          <p:cNvSpPr/>
          <p:nvPr/>
        </p:nvSpPr>
        <p:spPr>
          <a:xfrm>
            <a:off x="1485775" y="1997400"/>
            <a:ext cx="81600" cy="90300"/>
          </a:xfrm>
          <a:prstGeom prst="flowChartConnector">
            <a:avLst/>
          </a:prstGeom>
          <a:solidFill>
            <a:srgbClr val="38761D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3" name="Google Shape;573;p30"/>
          <p:cNvSpPr/>
          <p:nvPr/>
        </p:nvSpPr>
        <p:spPr>
          <a:xfrm>
            <a:off x="1485775" y="2121375"/>
            <a:ext cx="81600" cy="90300"/>
          </a:xfrm>
          <a:prstGeom prst="flowChartConnector">
            <a:avLst/>
          </a:prstGeom>
          <a:solidFill>
            <a:srgbClr val="38761D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4" name="Google Shape;574;p30"/>
          <p:cNvSpPr/>
          <p:nvPr/>
        </p:nvSpPr>
        <p:spPr>
          <a:xfrm>
            <a:off x="1483200" y="2369325"/>
            <a:ext cx="81600" cy="90300"/>
          </a:xfrm>
          <a:prstGeom prst="flowChartConnector">
            <a:avLst/>
          </a:prstGeom>
          <a:solidFill>
            <a:srgbClr val="38761D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5" name="Google Shape;575;p30"/>
          <p:cNvSpPr/>
          <p:nvPr/>
        </p:nvSpPr>
        <p:spPr>
          <a:xfrm>
            <a:off x="1483200" y="2671563"/>
            <a:ext cx="81600" cy="90300"/>
          </a:xfrm>
          <a:prstGeom prst="flowChartConnector">
            <a:avLst/>
          </a:prstGeom>
          <a:solidFill>
            <a:srgbClr val="38761D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6" name="Google Shape;576;p30"/>
          <p:cNvSpPr/>
          <p:nvPr/>
        </p:nvSpPr>
        <p:spPr>
          <a:xfrm>
            <a:off x="1485775" y="3840200"/>
            <a:ext cx="81600" cy="90300"/>
          </a:xfrm>
          <a:prstGeom prst="flowChartConnector">
            <a:avLst/>
          </a:prstGeom>
          <a:solidFill>
            <a:srgbClr val="38761D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7" name="Google Shape;577;p30"/>
          <p:cNvSpPr/>
          <p:nvPr/>
        </p:nvSpPr>
        <p:spPr>
          <a:xfrm>
            <a:off x="1483200" y="2493300"/>
            <a:ext cx="81600" cy="90300"/>
          </a:xfrm>
          <a:prstGeom prst="flowChartConnector">
            <a:avLst/>
          </a:prstGeom>
          <a:solidFill>
            <a:srgbClr val="38761D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8" name="Google Shape;578;p30"/>
          <p:cNvSpPr/>
          <p:nvPr/>
        </p:nvSpPr>
        <p:spPr>
          <a:xfrm>
            <a:off x="1483200" y="2617275"/>
            <a:ext cx="81600" cy="90300"/>
          </a:xfrm>
          <a:prstGeom prst="flowChartConnector">
            <a:avLst/>
          </a:prstGeom>
          <a:solidFill>
            <a:srgbClr val="38761D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9" name="Google Shape;579;p30"/>
          <p:cNvSpPr txBox="1"/>
          <p:nvPr/>
        </p:nvSpPr>
        <p:spPr>
          <a:xfrm>
            <a:off x="416550" y="1195725"/>
            <a:ext cx="2502000" cy="119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/>
              <a:t>     Label positive                         Label negative</a:t>
            </a:r>
            <a:endParaRPr sz="800"/>
          </a:p>
        </p:txBody>
      </p:sp>
      <p:sp>
        <p:nvSpPr>
          <p:cNvPr id="580" name="Google Shape;580;p30"/>
          <p:cNvSpPr txBox="1"/>
          <p:nvPr/>
        </p:nvSpPr>
        <p:spPr>
          <a:xfrm>
            <a:off x="462650" y="1569250"/>
            <a:ext cx="332100" cy="52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>
                <a:solidFill>
                  <a:srgbClr val="FF0000"/>
                </a:solidFill>
              </a:rPr>
              <a:t>7</a:t>
            </a:r>
            <a:endParaRPr sz="2400">
              <a:solidFill>
                <a:srgbClr val="FF0000"/>
              </a:solidFill>
            </a:endParaRPr>
          </a:p>
        </p:txBody>
      </p:sp>
      <p:sp>
        <p:nvSpPr>
          <p:cNvPr id="581" name="Google Shape;581;p30"/>
          <p:cNvSpPr txBox="1"/>
          <p:nvPr/>
        </p:nvSpPr>
        <p:spPr>
          <a:xfrm>
            <a:off x="2520050" y="3526925"/>
            <a:ext cx="296100" cy="36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/>
              <a:t>8</a:t>
            </a:r>
            <a:endParaRPr sz="2400"/>
          </a:p>
        </p:txBody>
      </p:sp>
      <p:sp>
        <p:nvSpPr>
          <p:cNvPr id="582" name="Google Shape;582;p30"/>
          <p:cNvSpPr txBox="1"/>
          <p:nvPr/>
        </p:nvSpPr>
        <p:spPr>
          <a:xfrm>
            <a:off x="2520050" y="1569250"/>
            <a:ext cx="296100" cy="36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/>
              <a:t>2</a:t>
            </a:r>
            <a:endParaRPr sz="2400"/>
          </a:p>
        </p:txBody>
      </p:sp>
      <p:sp>
        <p:nvSpPr>
          <p:cNvPr id="583" name="Google Shape;583;p30"/>
          <p:cNvSpPr txBox="1"/>
          <p:nvPr/>
        </p:nvSpPr>
        <p:spPr>
          <a:xfrm>
            <a:off x="462650" y="3550450"/>
            <a:ext cx="296100" cy="36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>
                <a:solidFill>
                  <a:srgbClr val="FF0000"/>
                </a:solidFill>
              </a:rPr>
              <a:t>3</a:t>
            </a:r>
            <a:endParaRPr sz="2400">
              <a:solidFill>
                <a:srgbClr val="FF0000"/>
              </a:solidFill>
            </a:endParaRPr>
          </a:p>
        </p:txBody>
      </p:sp>
      <p:sp>
        <p:nvSpPr>
          <p:cNvPr id="584" name="Google Shape;584;p30"/>
          <p:cNvSpPr txBox="1"/>
          <p:nvPr/>
        </p:nvSpPr>
        <p:spPr>
          <a:xfrm>
            <a:off x="73000" y="2495250"/>
            <a:ext cx="429600" cy="24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600">
                <a:solidFill>
                  <a:srgbClr val="FF0000"/>
                </a:solidFill>
              </a:rPr>
              <a:t>Th=0.6</a:t>
            </a:r>
            <a:endParaRPr sz="600">
              <a:solidFill>
                <a:srgbClr val="FF0000"/>
              </a:solidFill>
            </a:endParaRPr>
          </a:p>
        </p:txBody>
      </p:sp>
      <p:graphicFrame>
        <p:nvGraphicFramePr>
          <p:cNvPr id="585" name="Google Shape;585;p30"/>
          <p:cNvGraphicFramePr/>
          <p:nvPr/>
        </p:nvGraphicFramePr>
        <p:xfrm>
          <a:off x="3227575" y="1482300"/>
          <a:ext cx="382850" cy="662220"/>
        </p:xfrm>
        <a:graphic>
          <a:graphicData uri="http://schemas.openxmlformats.org/drawingml/2006/table">
            <a:tbl>
              <a:tblPr>
                <a:noFill/>
                <a:tableStyleId>{E4D4086E-115B-4FA2-836F-A28E24F0A9DB}</a:tableStyleId>
              </a:tblPr>
              <a:tblGrid>
                <a:gridCol w="382850"/>
              </a:tblGrid>
              <a:tr h="35745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/>
                        <a:t>Th</a:t>
                      </a:r>
                      <a:endParaRPr sz="800"/>
                    </a:p>
                  </a:txBody>
                  <a:tcPr marL="91425" marR="91425" marT="91425" marB="91425"/>
                </a:tc>
              </a:tr>
              <a:tr h="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rgbClr val="FF0000"/>
                          </a:solidFill>
                        </a:rPr>
                        <a:t>0.6</a:t>
                      </a:r>
                      <a:endParaRPr sz="800">
                        <a:solidFill>
                          <a:srgbClr val="FF0000"/>
                        </a:solidFill>
                      </a:endParaRPr>
                    </a:p>
                  </a:txBody>
                  <a:tcPr marL="91425" marR="91425" marT="91425" marB="91425"/>
                </a:tc>
              </a:tr>
            </a:tbl>
          </a:graphicData>
        </a:graphic>
      </p:graphicFrame>
      <p:graphicFrame>
        <p:nvGraphicFramePr>
          <p:cNvPr id="586" name="Google Shape;586;p30"/>
          <p:cNvGraphicFramePr/>
          <p:nvPr/>
        </p:nvGraphicFramePr>
        <p:xfrm>
          <a:off x="3616425" y="1482300"/>
          <a:ext cx="382850" cy="662220"/>
        </p:xfrm>
        <a:graphic>
          <a:graphicData uri="http://schemas.openxmlformats.org/drawingml/2006/table">
            <a:tbl>
              <a:tblPr>
                <a:noFill/>
                <a:tableStyleId>{E4D4086E-115B-4FA2-836F-A28E24F0A9DB}</a:tableStyleId>
              </a:tblPr>
              <a:tblGrid>
                <a:gridCol w="382850"/>
              </a:tblGrid>
              <a:tr h="35745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/>
                        <a:t>TP</a:t>
                      </a:r>
                      <a:endParaRPr sz="800"/>
                    </a:p>
                  </a:txBody>
                  <a:tcPr marL="91425" marR="91425" marT="91425" marB="91425"/>
                </a:tc>
              </a:tr>
              <a:tr h="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rgbClr val="FF0000"/>
                          </a:solidFill>
                        </a:rPr>
                        <a:t>7</a:t>
                      </a:r>
                      <a:endParaRPr sz="800">
                        <a:solidFill>
                          <a:srgbClr val="FF0000"/>
                        </a:solidFill>
                      </a:endParaRPr>
                    </a:p>
                  </a:txBody>
                  <a:tcPr marL="91425" marR="91425" marT="91425" marB="91425"/>
                </a:tc>
              </a:tr>
            </a:tbl>
          </a:graphicData>
        </a:graphic>
      </p:graphicFrame>
      <p:graphicFrame>
        <p:nvGraphicFramePr>
          <p:cNvPr id="587" name="Google Shape;587;p30"/>
          <p:cNvGraphicFramePr/>
          <p:nvPr/>
        </p:nvGraphicFramePr>
        <p:xfrm>
          <a:off x="3997425" y="1482300"/>
          <a:ext cx="382850" cy="662220"/>
        </p:xfrm>
        <a:graphic>
          <a:graphicData uri="http://schemas.openxmlformats.org/drawingml/2006/table">
            <a:tbl>
              <a:tblPr>
                <a:noFill/>
                <a:tableStyleId>{E4D4086E-115B-4FA2-836F-A28E24F0A9DB}</a:tableStyleId>
              </a:tblPr>
              <a:tblGrid>
                <a:gridCol w="382850"/>
              </a:tblGrid>
              <a:tr h="35745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/>
                        <a:t>TN</a:t>
                      </a:r>
                      <a:endParaRPr sz="800"/>
                    </a:p>
                  </a:txBody>
                  <a:tcPr marL="91425" marR="91425" marT="91425" marB="91425"/>
                </a:tc>
              </a:tr>
              <a:tr h="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/>
                        <a:t>8</a:t>
                      </a:r>
                      <a:endParaRPr sz="800"/>
                    </a:p>
                  </a:txBody>
                  <a:tcPr marL="91425" marR="91425" marT="91425" marB="91425"/>
                </a:tc>
              </a:tr>
            </a:tbl>
          </a:graphicData>
        </a:graphic>
      </p:graphicFrame>
      <p:sp>
        <p:nvSpPr>
          <p:cNvPr id="588" name="Google Shape;588;p30"/>
          <p:cNvSpPr txBox="1"/>
          <p:nvPr/>
        </p:nvSpPr>
        <p:spPr>
          <a:xfrm rot="-5400000">
            <a:off x="-1031250" y="2719725"/>
            <a:ext cx="2502000" cy="119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/>
              <a:t>    Predict Negative                      Predict Positive</a:t>
            </a:r>
            <a:endParaRPr sz="800"/>
          </a:p>
        </p:txBody>
      </p:sp>
      <p:graphicFrame>
        <p:nvGraphicFramePr>
          <p:cNvPr id="589" name="Google Shape;589;p30"/>
          <p:cNvGraphicFramePr/>
          <p:nvPr/>
        </p:nvGraphicFramePr>
        <p:xfrm>
          <a:off x="4378425" y="1482300"/>
          <a:ext cx="382850" cy="662220"/>
        </p:xfrm>
        <a:graphic>
          <a:graphicData uri="http://schemas.openxmlformats.org/drawingml/2006/table">
            <a:tbl>
              <a:tblPr>
                <a:noFill/>
                <a:tableStyleId>{E4D4086E-115B-4FA2-836F-A28E24F0A9DB}</a:tableStyleId>
              </a:tblPr>
              <a:tblGrid>
                <a:gridCol w="382850"/>
              </a:tblGrid>
              <a:tr h="35745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/>
                        <a:t>FP</a:t>
                      </a:r>
                      <a:endParaRPr sz="800"/>
                    </a:p>
                  </a:txBody>
                  <a:tcPr marL="91425" marR="91425" marT="91425" marB="91425"/>
                </a:tc>
              </a:tr>
              <a:tr h="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/>
                        <a:t>2</a:t>
                      </a:r>
                      <a:endParaRPr sz="800"/>
                    </a:p>
                  </a:txBody>
                  <a:tcPr marL="91425" marR="91425" marT="91425" marB="91425"/>
                </a:tc>
              </a:tr>
            </a:tbl>
          </a:graphicData>
        </a:graphic>
      </p:graphicFrame>
      <p:graphicFrame>
        <p:nvGraphicFramePr>
          <p:cNvPr id="590" name="Google Shape;590;p30"/>
          <p:cNvGraphicFramePr/>
          <p:nvPr/>
        </p:nvGraphicFramePr>
        <p:xfrm>
          <a:off x="4759425" y="1482300"/>
          <a:ext cx="382850" cy="662220"/>
        </p:xfrm>
        <a:graphic>
          <a:graphicData uri="http://schemas.openxmlformats.org/drawingml/2006/table">
            <a:tbl>
              <a:tblPr>
                <a:noFill/>
                <a:tableStyleId>{E4D4086E-115B-4FA2-836F-A28E24F0A9DB}</a:tableStyleId>
              </a:tblPr>
              <a:tblGrid>
                <a:gridCol w="382850"/>
              </a:tblGrid>
              <a:tr h="35745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/>
                        <a:t>FN</a:t>
                      </a:r>
                      <a:endParaRPr sz="800"/>
                    </a:p>
                  </a:txBody>
                  <a:tcPr marL="91425" marR="91425" marT="91425" marB="91425"/>
                </a:tc>
              </a:tr>
              <a:tr h="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rgbClr val="FF0000"/>
                          </a:solidFill>
                        </a:rPr>
                        <a:t>3</a:t>
                      </a:r>
                      <a:endParaRPr sz="800">
                        <a:solidFill>
                          <a:srgbClr val="FF0000"/>
                        </a:solidFill>
                      </a:endParaRPr>
                    </a:p>
                  </a:txBody>
                  <a:tcPr marL="91425" marR="91425" marT="91425" marB="91425"/>
                </a:tc>
              </a:tr>
            </a:tbl>
          </a:graphicData>
        </a:graphic>
      </p:graphicFrame>
      <p:graphicFrame>
        <p:nvGraphicFramePr>
          <p:cNvPr id="591" name="Google Shape;591;p30"/>
          <p:cNvGraphicFramePr/>
          <p:nvPr/>
        </p:nvGraphicFramePr>
        <p:xfrm>
          <a:off x="5140425" y="1482300"/>
          <a:ext cx="382850" cy="662220"/>
        </p:xfrm>
        <a:graphic>
          <a:graphicData uri="http://schemas.openxmlformats.org/drawingml/2006/table">
            <a:tbl>
              <a:tblPr>
                <a:noFill/>
                <a:tableStyleId>{E4D4086E-115B-4FA2-836F-A28E24F0A9DB}</a:tableStyleId>
              </a:tblPr>
              <a:tblGrid>
                <a:gridCol w="382850"/>
              </a:tblGrid>
              <a:tr h="35745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/>
                        <a:t>Acc</a:t>
                      </a:r>
                      <a:endParaRPr sz="800"/>
                    </a:p>
                  </a:txBody>
                  <a:tcPr marL="91425" marR="91425" marT="91425" marB="91425"/>
                </a:tc>
              </a:tr>
              <a:tr h="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rgbClr val="FF0000"/>
                          </a:solidFill>
                        </a:rPr>
                        <a:t>.75</a:t>
                      </a:r>
                      <a:endParaRPr sz="800">
                        <a:solidFill>
                          <a:srgbClr val="FF0000"/>
                        </a:solidFill>
                      </a:endParaRPr>
                    </a:p>
                  </a:txBody>
                  <a:tcPr marL="91425" marR="91425" marT="91425" marB="91425"/>
                </a:tc>
              </a:tr>
            </a:tbl>
          </a:graphicData>
        </a:graphic>
      </p:graphicFrame>
      <p:graphicFrame>
        <p:nvGraphicFramePr>
          <p:cNvPr id="592" name="Google Shape;592;p30"/>
          <p:cNvGraphicFramePr/>
          <p:nvPr/>
        </p:nvGraphicFramePr>
        <p:xfrm>
          <a:off x="5521425" y="1482300"/>
          <a:ext cx="382850" cy="662220"/>
        </p:xfrm>
        <a:graphic>
          <a:graphicData uri="http://schemas.openxmlformats.org/drawingml/2006/table">
            <a:tbl>
              <a:tblPr>
                <a:noFill/>
                <a:tableStyleId>{E4D4086E-115B-4FA2-836F-A28E24F0A9DB}</a:tableStyleId>
              </a:tblPr>
              <a:tblGrid>
                <a:gridCol w="382850"/>
              </a:tblGrid>
              <a:tr h="35745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/>
                        <a:t>Pr</a:t>
                      </a:r>
                      <a:endParaRPr sz="800"/>
                    </a:p>
                  </a:txBody>
                  <a:tcPr marL="91425" marR="91425" marT="91425" marB="91425"/>
                </a:tc>
              </a:tr>
              <a:tr h="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rgbClr val="FF0000"/>
                          </a:solidFill>
                        </a:rPr>
                        <a:t>.77</a:t>
                      </a:r>
                      <a:endParaRPr sz="800">
                        <a:solidFill>
                          <a:srgbClr val="FF0000"/>
                        </a:solidFill>
                      </a:endParaRPr>
                    </a:p>
                  </a:txBody>
                  <a:tcPr marL="91425" marR="91425" marT="91425" marB="91425"/>
                </a:tc>
              </a:tr>
            </a:tbl>
          </a:graphicData>
        </a:graphic>
      </p:graphicFrame>
      <p:graphicFrame>
        <p:nvGraphicFramePr>
          <p:cNvPr id="593" name="Google Shape;593;p30"/>
          <p:cNvGraphicFramePr/>
          <p:nvPr/>
        </p:nvGraphicFramePr>
        <p:xfrm>
          <a:off x="5902425" y="1482300"/>
          <a:ext cx="513825" cy="662220"/>
        </p:xfrm>
        <a:graphic>
          <a:graphicData uri="http://schemas.openxmlformats.org/drawingml/2006/table">
            <a:tbl>
              <a:tblPr>
                <a:noFill/>
                <a:tableStyleId>{E4D4086E-115B-4FA2-836F-A28E24F0A9DB}</a:tableStyleId>
              </a:tblPr>
              <a:tblGrid>
                <a:gridCol w="513825"/>
              </a:tblGrid>
              <a:tr h="35745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/>
                        <a:t>Recall</a:t>
                      </a:r>
                      <a:endParaRPr sz="800"/>
                    </a:p>
                  </a:txBody>
                  <a:tcPr marL="91425" marR="91425" marT="91425" marB="91425"/>
                </a:tc>
              </a:tr>
              <a:tr h="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rgbClr val="FF0000"/>
                          </a:solidFill>
                        </a:rPr>
                        <a:t>.7</a:t>
                      </a:r>
                      <a:endParaRPr sz="800">
                        <a:solidFill>
                          <a:srgbClr val="FF0000"/>
                        </a:solidFill>
                      </a:endParaRPr>
                    </a:p>
                  </a:txBody>
                  <a:tcPr marL="91425" marR="91425" marT="91425" marB="91425"/>
                </a:tc>
              </a:tr>
            </a:tbl>
          </a:graphicData>
        </a:graphic>
      </p:graphicFrame>
      <p:graphicFrame>
        <p:nvGraphicFramePr>
          <p:cNvPr id="594" name="Google Shape;594;p30"/>
          <p:cNvGraphicFramePr/>
          <p:nvPr/>
        </p:nvGraphicFramePr>
        <p:xfrm>
          <a:off x="6416250" y="1482300"/>
          <a:ext cx="432275" cy="662220"/>
        </p:xfrm>
        <a:graphic>
          <a:graphicData uri="http://schemas.openxmlformats.org/drawingml/2006/table">
            <a:tbl>
              <a:tblPr>
                <a:noFill/>
                <a:tableStyleId>{E4D4086E-115B-4FA2-836F-A28E24F0A9DB}</a:tableStyleId>
              </a:tblPr>
              <a:tblGrid>
                <a:gridCol w="432275"/>
              </a:tblGrid>
              <a:tr h="35745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/>
                        <a:t>Spec</a:t>
                      </a:r>
                      <a:endParaRPr sz="800"/>
                    </a:p>
                  </a:txBody>
                  <a:tcPr marL="91425" marR="91425" marT="91425" marB="91425"/>
                </a:tc>
              </a:tr>
              <a:tr h="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/>
                        <a:t>.8</a:t>
                      </a:r>
                      <a:endParaRPr sz="800"/>
                    </a:p>
                  </a:txBody>
                  <a:tcPr marL="91425" marR="91425" marT="91425" marB="91425"/>
                </a:tc>
              </a:tr>
            </a:tbl>
          </a:graphicData>
        </a:graphic>
      </p:graphicFrame>
      <p:graphicFrame>
        <p:nvGraphicFramePr>
          <p:cNvPr id="595" name="Google Shape;595;p30"/>
          <p:cNvGraphicFramePr/>
          <p:nvPr/>
        </p:nvGraphicFramePr>
        <p:xfrm>
          <a:off x="6848525" y="1482300"/>
          <a:ext cx="408625" cy="662220"/>
        </p:xfrm>
        <a:graphic>
          <a:graphicData uri="http://schemas.openxmlformats.org/drawingml/2006/table">
            <a:tbl>
              <a:tblPr>
                <a:noFill/>
                <a:tableStyleId>{E4D4086E-115B-4FA2-836F-A28E24F0A9DB}</a:tableStyleId>
              </a:tblPr>
              <a:tblGrid>
                <a:gridCol w="408625"/>
              </a:tblGrid>
              <a:tr h="35745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/>
                        <a:t>F1</a:t>
                      </a:r>
                      <a:endParaRPr sz="800"/>
                    </a:p>
                  </a:txBody>
                  <a:tcPr marL="91425" marR="91425" marT="91425" marB="91425"/>
                </a:tc>
              </a:tr>
              <a:tr h="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rgbClr val="FF0000"/>
                          </a:solidFill>
                        </a:rPr>
                        <a:t>.733</a:t>
                      </a:r>
                      <a:endParaRPr sz="800">
                        <a:solidFill>
                          <a:srgbClr val="FF0000"/>
                        </a:solidFill>
                      </a:endParaRPr>
                    </a:p>
                  </a:txBody>
                  <a:tcPr marL="91425" marR="91425" marT="91425" marB="91425"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00" name="Google Shape;600;p31"/>
          <p:cNvGraphicFramePr/>
          <p:nvPr/>
        </p:nvGraphicFramePr>
        <p:xfrm>
          <a:off x="3930425" y="345625"/>
          <a:ext cx="4915150" cy="4693920"/>
        </p:xfrm>
        <a:graphic>
          <a:graphicData uri="http://schemas.openxmlformats.org/drawingml/2006/table">
            <a:tbl>
              <a:tblPr>
                <a:noFill/>
                <a:tableStyleId>{1ED29479-DD0C-4F4D-A4C7-1C1E6F131166}</a:tableStyleId>
              </a:tblPr>
              <a:tblGrid>
                <a:gridCol w="694175"/>
                <a:gridCol w="329200"/>
                <a:gridCol w="337800"/>
                <a:gridCol w="299200"/>
                <a:gridCol w="329225"/>
                <a:gridCol w="634050"/>
                <a:gridCol w="591100"/>
                <a:gridCol w="505250"/>
                <a:gridCol w="685600"/>
                <a:gridCol w="509550"/>
              </a:tblGrid>
              <a:tr h="203300"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/>
                        <a:t>Threshold</a:t>
                      </a:r>
                      <a:endParaRPr sz="1000"/>
                    </a:p>
                  </a:txBody>
                  <a:tcPr marL="28575" marR="28575" marT="19050" marB="19050" anchor="b">
                    <a:lnL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/>
                        <a:t>TP</a:t>
                      </a:r>
                      <a:endParaRPr sz="1000"/>
                    </a:p>
                  </a:txBody>
                  <a:tcPr marL="28575" marR="28575" marT="19050" marB="19050" anchor="b">
                    <a:lnL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/>
                        <a:t>TN</a:t>
                      </a:r>
                      <a:endParaRPr sz="1000"/>
                    </a:p>
                  </a:txBody>
                  <a:tcPr marL="28575" marR="28575" marT="19050" marB="19050" anchor="b">
                    <a:lnL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/>
                        <a:t>FP</a:t>
                      </a:r>
                      <a:endParaRPr sz="1000"/>
                    </a:p>
                  </a:txBody>
                  <a:tcPr marL="28575" marR="28575" marT="19050" marB="19050" anchor="b">
                    <a:lnL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/>
                        <a:t>FN</a:t>
                      </a:r>
                      <a:endParaRPr sz="1000"/>
                    </a:p>
                  </a:txBody>
                  <a:tcPr marL="28575" marR="28575" marT="19050" marB="19050" anchor="b">
                    <a:lnL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/>
                        <a:t>Accuracy</a:t>
                      </a:r>
                      <a:endParaRPr sz="1000"/>
                    </a:p>
                  </a:txBody>
                  <a:tcPr marL="28575" marR="28575" marT="19050" marB="19050" anchor="b">
                    <a:lnL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/>
                        <a:t>Precision</a:t>
                      </a:r>
                      <a:endParaRPr sz="1000"/>
                    </a:p>
                  </a:txBody>
                  <a:tcPr marL="28575" marR="28575" marT="19050" marB="19050" anchor="b">
                    <a:lnL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/>
                        <a:t>Recall</a:t>
                      </a:r>
                      <a:endParaRPr sz="1000"/>
                    </a:p>
                  </a:txBody>
                  <a:tcPr marL="28575" marR="28575" marT="19050" marB="19050" anchor="b">
                    <a:lnL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/>
                        <a:t>Specificity</a:t>
                      </a:r>
                      <a:endParaRPr sz="1000"/>
                    </a:p>
                  </a:txBody>
                  <a:tcPr marL="28575" marR="28575" marT="19050" marB="19050" anchor="b">
                    <a:lnL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/>
                        <a:t>F1</a:t>
                      </a:r>
                      <a:endParaRPr sz="1000"/>
                    </a:p>
                  </a:txBody>
                  <a:tcPr marL="28575" marR="28575" marT="19050" marB="19050" anchor="b">
                    <a:lnL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</a:tr>
              <a:tr h="203300">
                <a:tc>
                  <a:txBody>
                    <a:bodyPr/>
                    <a:lstStyle/>
                    <a:p>
                      <a:pPr marL="0" lvl="0" indent="0" algn="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/>
                        <a:t>1.00</a:t>
                      </a:r>
                      <a:endParaRPr sz="1000"/>
                    </a:p>
                  </a:txBody>
                  <a:tcPr marL="28575" marR="28575" marT="19050" marB="19050" anchor="b">
                    <a:lnL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/>
                        <a:t>0</a:t>
                      </a:r>
                      <a:endParaRPr sz="1000"/>
                    </a:p>
                  </a:txBody>
                  <a:tcPr marL="28575" marR="28575" marT="19050" marB="19050" anchor="b">
                    <a:lnL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/>
                        <a:t>10</a:t>
                      </a:r>
                      <a:endParaRPr sz="1000"/>
                    </a:p>
                  </a:txBody>
                  <a:tcPr marL="28575" marR="28575" marT="19050" marB="19050" anchor="b">
                    <a:lnL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/>
                        <a:t>0</a:t>
                      </a:r>
                      <a:endParaRPr sz="1000"/>
                    </a:p>
                  </a:txBody>
                  <a:tcPr marL="28575" marR="28575" marT="19050" marB="19050" anchor="b">
                    <a:lnL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/>
                        <a:t>10</a:t>
                      </a:r>
                      <a:endParaRPr sz="1000"/>
                    </a:p>
                  </a:txBody>
                  <a:tcPr marL="28575" marR="28575" marT="19050" marB="19050" anchor="b">
                    <a:lnL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/>
                        <a:t>0.50</a:t>
                      </a:r>
                      <a:endParaRPr sz="1000"/>
                    </a:p>
                  </a:txBody>
                  <a:tcPr marL="28575" marR="28575" marT="19050" marB="19050" anchor="b">
                    <a:lnL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/>
                        <a:t>1</a:t>
                      </a:r>
                      <a:endParaRPr sz="1000"/>
                    </a:p>
                  </a:txBody>
                  <a:tcPr marL="28575" marR="28575" marT="19050" marB="19050" anchor="b">
                    <a:lnL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/>
                        <a:t>0</a:t>
                      </a:r>
                      <a:endParaRPr sz="1000"/>
                    </a:p>
                  </a:txBody>
                  <a:tcPr marL="28575" marR="28575" marT="19050" marB="19050" anchor="b">
                    <a:lnL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/>
                        <a:t>1</a:t>
                      </a:r>
                      <a:endParaRPr sz="1000"/>
                    </a:p>
                  </a:txBody>
                  <a:tcPr marL="28575" marR="28575" marT="19050" marB="19050" anchor="b">
                    <a:lnL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/>
                        <a:t>0</a:t>
                      </a:r>
                      <a:endParaRPr sz="1000"/>
                    </a:p>
                  </a:txBody>
                  <a:tcPr marL="28575" marR="28575" marT="19050" marB="19050" anchor="b">
                    <a:lnL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</a:tr>
              <a:tr h="203300">
                <a:tc>
                  <a:txBody>
                    <a:bodyPr/>
                    <a:lstStyle/>
                    <a:p>
                      <a:pPr marL="0" lvl="0" indent="0" algn="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/>
                        <a:t>0.95</a:t>
                      </a:r>
                      <a:endParaRPr sz="1000"/>
                    </a:p>
                  </a:txBody>
                  <a:tcPr marL="28575" marR="28575" marT="19050" marB="19050" anchor="b">
                    <a:lnL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/>
                        <a:t>1</a:t>
                      </a:r>
                      <a:endParaRPr sz="1000"/>
                    </a:p>
                  </a:txBody>
                  <a:tcPr marL="28575" marR="28575" marT="19050" marB="19050" anchor="b">
                    <a:lnL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/>
                        <a:t>10</a:t>
                      </a:r>
                      <a:endParaRPr sz="1000"/>
                    </a:p>
                  </a:txBody>
                  <a:tcPr marL="28575" marR="28575" marT="19050" marB="19050" anchor="b">
                    <a:lnL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/>
                        <a:t>0</a:t>
                      </a:r>
                      <a:endParaRPr sz="1000"/>
                    </a:p>
                  </a:txBody>
                  <a:tcPr marL="28575" marR="28575" marT="19050" marB="19050" anchor="b">
                    <a:lnL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/>
                        <a:t>9</a:t>
                      </a:r>
                      <a:endParaRPr sz="1000"/>
                    </a:p>
                  </a:txBody>
                  <a:tcPr marL="28575" marR="28575" marT="19050" marB="19050" anchor="b">
                    <a:lnL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/>
                        <a:t>0.55</a:t>
                      </a:r>
                      <a:endParaRPr sz="1000"/>
                    </a:p>
                  </a:txBody>
                  <a:tcPr marL="28575" marR="28575" marT="19050" marB="19050" anchor="b">
                    <a:lnL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/>
                        <a:t>1</a:t>
                      </a:r>
                      <a:endParaRPr sz="1000"/>
                    </a:p>
                  </a:txBody>
                  <a:tcPr marL="28575" marR="28575" marT="19050" marB="19050" anchor="b">
                    <a:lnL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/>
                        <a:t>0.1</a:t>
                      </a:r>
                      <a:endParaRPr sz="1000"/>
                    </a:p>
                  </a:txBody>
                  <a:tcPr marL="28575" marR="28575" marT="19050" marB="19050" anchor="b">
                    <a:lnL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/>
                        <a:t>1</a:t>
                      </a:r>
                      <a:endParaRPr sz="1000"/>
                    </a:p>
                  </a:txBody>
                  <a:tcPr marL="28575" marR="28575" marT="19050" marB="19050" anchor="b">
                    <a:lnL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/>
                        <a:t>0.182</a:t>
                      </a:r>
                      <a:endParaRPr sz="1000"/>
                    </a:p>
                  </a:txBody>
                  <a:tcPr marL="28575" marR="28575" marT="19050" marB="19050" anchor="b">
                    <a:lnL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</a:tr>
              <a:tr h="203300">
                <a:tc>
                  <a:txBody>
                    <a:bodyPr/>
                    <a:lstStyle/>
                    <a:p>
                      <a:pPr marL="0" lvl="0" indent="0" algn="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/>
                        <a:t>0.90</a:t>
                      </a:r>
                      <a:endParaRPr sz="1000"/>
                    </a:p>
                  </a:txBody>
                  <a:tcPr marL="28575" marR="28575" marT="19050" marB="19050" anchor="b">
                    <a:lnL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/>
                        <a:t>2</a:t>
                      </a:r>
                      <a:endParaRPr sz="1000"/>
                    </a:p>
                  </a:txBody>
                  <a:tcPr marL="28575" marR="28575" marT="19050" marB="19050" anchor="b">
                    <a:lnL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/>
                        <a:t>10</a:t>
                      </a:r>
                      <a:endParaRPr sz="1000"/>
                    </a:p>
                  </a:txBody>
                  <a:tcPr marL="28575" marR="28575" marT="19050" marB="19050" anchor="b">
                    <a:lnL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/>
                        <a:t>0</a:t>
                      </a:r>
                      <a:endParaRPr sz="1000"/>
                    </a:p>
                  </a:txBody>
                  <a:tcPr marL="28575" marR="28575" marT="19050" marB="19050" anchor="b">
                    <a:lnL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/>
                        <a:t>8</a:t>
                      </a:r>
                      <a:endParaRPr sz="1000"/>
                    </a:p>
                  </a:txBody>
                  <a:tcPr marL="28575" marR="28575" marT="19050" marB="19050" anchor="b">
                    <a:lnL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/>
                        <a:t>0.60</a:t>
                      </a:r>
                      <a:endParaRPr sz="1000"/>
                    </a:p>
                  </a:txBody>
                  <a:tcPr marL="28575" marR="28575" marT="19050" marB="19050" anchor="b">
                    <a:lnL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/>
                        <a:t>1</a:t>
                      </a:r>
                      <a:endParaRPr sz="1000"/>
                    </a:p>
                  </a:txBody>
                  <a:tcPr marL="28575" marR="28575" marT="19050" marB="19050" anchor="b">
                    <a:lnL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/>
                        <a:t>0.2</a:t>
                      </a:r>
                      <a:endParaRPr sz="1000"/>
                    </a:p>
                  </a:txBody>
                  <a:tcPr marL="28575" marR="28575" marT="19050" marB="19050" anchor="b">
                    <a:lnL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/>
                        <a:t>1</a:t>
                      </a:r>
                      <a:endParaRPr sz="1000"/>
                    </a:p>
                  </a:txBody>
                  <a:tcPr marL="28575" marR="28575" marT="19050" marB="19050" anchor="b">
                    <a:lnL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/>
                        <a:t>0.333</a:t>
                      </a:r>
                      <a:endParaRPr sz="1000"/>
                    </a:p>
                  </a:txBody>
                  <a:tcPr marL="28575" marR="28575" marT="19050" marB="19050" anchor="b">
                    <a:lnL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</a:tr>
              <a:tr h="203300">
                <a:tc>
                  <a:txBody>
                    <a:bodyPr/>
                    <a:lstStyle/>
                    <a:p>
                      <a:pPr marL="0" lvl="0" indent="0" algn="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/>
                        <a:t>0.85</a:t>
                      </a:r>
                      <a:endParaRPr sz="1000"/>
                    </a:p>
                  </a:txBody>
                  <a:tcPr marL="28575" marR="28575" marT="19050" marB="19050" anchor="b">
                    <a:lnL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/>
                        <a:t>2</a:t>
                      </a:r>
                      <a:endParaRPr sz="1000"/>
                    </a:p>
                  </a:txBody>
                  <a:tcPr marL="28575" marR="28575" marT="19050" marB="19050" anchor="b">
                    <a:lnL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/>
                        <a:t>9</a:t>
                      </a:r>
                      <a:endParaRPr sz="1000"/>
                    </a:p>
                  </a:txBody>
                  <a:tcPr marL="28575" marR="28575" marT="19050" marB="19050" anchor="b">
                    <a:lnL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/>
                        <a:t>1</a:t>
                      </a:r>
                      <a:endParaRPr sz="1000"/>
                    </a:p>
                  </a:txBody>
                  <a:tcPr marL="28575" marR="28575" marT="19050" marB="19050" anchor="b">
                    <a:lnL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/>
                        <a:t>8</a:t>
                      </a:r>
                      <a:endParaRPr sz="1000"/>
                    </a:p>
                  </a:txBody>
                  <a:tcPr marL="28575" marR="28575" marT="19050" marB="19050" anchor="b">
                    <a:lnL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/>
                        <a:t>0.55</a:t>
                      </a:r>
                      <a:endParaRPr sz="1000"/>
                    </a:p>
                  </a:txBody>
                  <a:tcPr marL="28575" marR="28575" marT="19050" marB="19050" anchor="b">
                    <a:lnL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/>
                        <a:t>0.667</a:t>
                      </a:r>
                      <a:endParaRPr sz="1000"/>
                    </a:p>
                  </a:txBody>
                  <a:tcPr marL="28575" marR="28575" marT="19050" marB="19050" anchor="b">
                    <a:lnL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/>
                        <a:t>0.2</a:t>
                      </a:r>
                      <a:endParaRPr sz="1000"/>
                    </a:p>
                  </a:txBody>
                  <a:tcPr marL="28575" marR="28575" marT="19050" marB="19050" anchor="b">
                    <a:lnL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/>
                        <a:t>0.9</a:t>
                      </a:r>
                      <a:endParaRPr sz="1000"/>
                    </a:p>
                  </a:txBody>
                  <a:tcPr marL="28575" marR="28575" marT="19050" marB="19050" anchor="b">
                    <a:lnL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/>
                        <a:t>0.308</a:t>
                      </a:r>
                      <a:endParaRPr sz="1000"/>
                    </a:p>
                  </a:txBody>
                  <a:tcPr marL="28575" marR="28575" marT="19050" marB="19050" anchor="b">
                    <a:lnL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</a:tr>
              <a:tr h="203300">
                <a:tc>
                  <a:txBody>
                    <a:bodyPr/>
                    <a:lstStyle/>
                    <a:p>
                      <a:pPr marL="0" lvl="0" indent="0" algn="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/>
                        <a:t>0.80</a:t>
                      </a:r>
                      <a:endParaRPr sz="1000"/>
                    </a:p>
                  </a:txBody>
                  <a:tcPr marL="28575" marR="28575" marT="19050" marB="19050" anchor="b">
                    <a:lnL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/>
                        <a:t>3</a:t>
                      </a:r>
                      <a:endParaRPr sz="1000"/>
                    </a:p>
                  </a:txBody>
                  <a:tcPr marL="28575" marR="28575" marT="19050" marB="19050" anchor="b">
                    <a:lnL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/>
                        <a:t>9</a:t>
                      </a:r>
                      <a:endParaRPr sz="1000"/>
                    </a:p>
                  </a:txBody>
                  <a:tcPr marL="28575" marR="28575" marT="19050" marB="19050" anchor="b">
                    <a:lnL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/>
                        <a:t>1</a:t>
                      </a:r>
                      <a:endParaRPr sz="1000"/>
                    </a:p>
                  </a:txBody>
                  <a:tcPr marL="28575" marR="28575" marT="19050" marB="19050" anchor="b">
                    <a:lnL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/>
                        <a:t>7</a:t>
                      </a:r>
                      <a:endParaRPr sz="1000"/>
                    </a:p>
                  </a:txBody>
                  <a:tcPr marL="28575" marR="28575" marT="19050" marB="19050" anchor="b">
                    <a:lnL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/>
                        <a:t>0.60</a:t>
                      </a:r>
                      <a:endParaRPr sz="1000"/>
                    </a:p>
                  </a:txBody>
                  <a:tcPr marL="28575" marR="28575" marT="19050" marB="19050" anchor="b">
                    <a:lnL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/>
                        <a:t>0.750</a:t>
                      </a:r>
                      <a:endParaRPr sz="1000"/>
                    </a:p>
                  </a:txBody>
                  <a:tcPr marL="28575" marR="28575" marT="19050" marB="19050" anchor="b">
                    <a:lnL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/>
                        <a:t>0.3</a:t>
                      </a:r>
                      <a:endParaRPr sz="1000"/>
                    </a:p>
                  </a:txBody>
                  <a:tcPr marL="28575" marR="28575" marT="19050" marB="19050" anchor="b">
                    <a:lnL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/>
                        <a:t>0.9</a:t>
                      </a:r>
                      <a:endParaRPr sz="1000"/>
                    </a:p>
                  </a:txBody>
                  <a:tcPr marL="28575" marR="28575" marT="19050" marB="19050" anchor="b">
                    <a:lnL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/>
                        <a:t>0.429</a:t>
                      </a:r>
                      <a:endParaRPr sz="1000"/>
                    </a:p>
                  </a:txBody>
                  <a:tcPr marL="28575" marR="28575" marT="19050" marB="19050" anchor="b">
                    <a:lnL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</a:tr>
              <a:tr h="203300">
                <a:tc>
                  <a:txBody>
                    <a:bodyPr/>
                    <a:lstStyle/>
                    <a:p>
                      <a:pPr marL="0" lvl="0" indent="0" algn="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/>
                        <a:t>0.75</a:t>
                      </a:r>
                      <a:endParaRPr sz="1000"/>
                    </a:p>
                  </a:txBody>
                  <a:tcPr marL="28575" marR="28575" marT="19050" marB="19050" anchor="b">
                    <a:lnL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/>
                        <a:t>4</a:t>
                      </a:r>
                      <a:endParaRPr sz="1000"/>
                    </a:p>
                  </a:txBody>
                  <a:tcPr marL="28575" marR="28575" marT="19050" marB="19050" anchor="b">
                    <a:lnL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/>
                        <a:t>9</a:t>
                      </a:r>
                      <a:endParaRPr sz="1000"/>
                    </a:p>
                  </a:txBody>
                  <a:tcPr marL="28575" marR="28575" marT="19050" marB="19050" anchor="b">
                    <a:lnL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/>
                        <a:t>1</a:t>
                      </a:r>
                      <a:endParaRPr sz="1000"/>
                    </a:p>
                  </a:txBody>
                  <a:tcPr marL="28575" marR="28575" marT="19050" marB="19050" anchor="b">
                    <a:lnL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/>
                        <a:t>6</a:t>
                      </a:r>
                      <a:endParaRPr sz="1000"/>
                    </a:p>
                  </a:txBody>
                  <a:tcPr marL="28575" marR="28575" marT="19050" marB="19050" anchor="b">
                    <a:lnL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/>
                        <a:t>0.65</a:t>
                      </a:r>
                      <a:endParaRPr sz="1000"/>
                    </a:p>
                  </a:txBody>
                  <a:tcPr marL="28575" marR="28575" marT="19050" marB="19050" anchor="b">
                    <a:lnL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/>
                        <a:t>0.800</a:t>
                      </a:r>
                      <a:endParaRPr sz="1000"/>
                    </a:p>
                  </a:txBody>
                  <a:tcPr marL="28575" marR="28575" marT="19050" marB="19050" anchor="b">
                    <a:lnL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/>
                        <a:t>0.4</a:t>
                      </a:r>
                      <a:endParaRPr sz="1000"/>
                    </a:p>
                  </a:txBody>
                  <a:tcPr marL="28575" marR="28575" marT="19050" marB="19050" anchor="b">
                    <a:lnL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/>
                        <a:t>0.9</a:t>
                      </a:r>
                      <a:endParaRPr sz="1000"/>
                    </a:p>
                  </a:txBody>
                  <a:tcPr marL="28575" marR="28575" marT="19050" marB="19050" anchor="b">
                    <a:lnL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/>
                        <a:t>0.533</a:t>
                      </a:r>
                      <a:endParaRPr sz="1000"/>
                    </a:p>
                  </a:txBody>
                  <a:tcPr marL="28575" marR="28575" marT="19050" marB="19050" anchor="b">
                    <a:lnL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</a:tr>
              <a:tr h="203300">
                <a:tc>
                  <a:txBody>
                    <a:bodyPr/>
                    <a:lstStyle/>
                    <a:p>
                      <a:pPr marL="0" lvl="0" indent="0" algn="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/>
                        <a:t>0.70</a:t>
                      </a:r>
                      <a:endParaRPr sz="1000"/>
                    </a:p>
                  </a:txBody>
                  <a:tcPr marL="28575" marR="28575" marT="19050" marB="19050" anchor="b">
                    <a:lnL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/>
                        <a:t>5</a:t>
                      </a:r>
                      <a:endParaRPr sz="1000"/>
                    </a:p>
                  </a:txBody>
                  <a:tcPr marL="28575" marR="28575" marT="19050" marB="19050" anchor="b">
                    <a:lnL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/>
                        <a:t>9</a:t>
                      </a:r>
                      <a:endParaRPr sz="1000"/>
                    </a:p>
                  </a:txBody>
                  <a:tcPr marL="28575" marR="28575" marT="19050" marB="19050" anchor="b">
                    <a:lnL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/>
                        <a:t>1</a:t>
                      </a:r>
                      <a:endParaRPr sz="1000"/>
                    </a:p>
                  </a:txBody>
                  <a:tcPr marL="28575" marR="28575" marT="19050" marB="19050" anchor="b">
                    <a:lnL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/>
                        <a:t>5</a:t>
                      </a:r>
                      <a:endParaRPr sz="1000"/>
                    </a:p>
                  </a:txBody>
                  <a:tcPr marL="28575" marR="28575" marT="19050" marB="19050" anchor="b">
                    <a:lnL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/>
                        <a:t>0.70</a:t>
                      </a:r>
                      <a:endParaRPr sz="1000"/>
                    </a:p>
                  </a:txBody>
                  <a:tcPr marL="28575" marR="28575" marT="19050" marB="19050" anchor="b">
                    <a:lnL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/>
                        <a:t>0.833</a:t>
                      </a:r>
                      <a:endParaRPr sz="1000"/>
                    </a:p>
                  </a:txBody>
                  <a:tcPr marL="28575" marR="28575" marT="19050" marB="19050" anchor="b">
                    <a:lnL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/>
                        <a:t>0.5</a:t>
                      </a:r>
                      <a:endParaRPr sz="1000"/>
                    </a:p>
                  </a:txBody>
                  <a:tcPr marL="28575" marR="28575" marT="19050" marB="19050" anchor="b">
                    <a:lnL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/>
                        <a:t>0.9</a:t>
                      </a:r>
                      <a:endParaRPr sz="1000"/>
                    </a:p>
                  </a:txBody>
                  <a:tcPr marL="28575" marR="28575" marT="19050" marB="19050" anchor="b">
                    <a:lnL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/>
                        <a:t>0.625</a:t>
                      </a:r>
                      <a:endParaRPr sz="1000"/>
                    </a:p>
                  </a:txBody>
                  <a:tcPr marL="28575" marR="28575" marT="19050" marB="19050" anchor="b">
                    <a:lnL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</a:tr>
              <a:tr h="203300">
                <a:tc>
                  <a:txBody>
                    <a:bodyPr/>
                    <a:lstStyle/>
                    <a:p>
                      <a:pPr marL="0" lvl="0" indent="0" algn="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/>
                        <a:t>0.65</a:t>
                      </a:r>
                      <a:endParaRPr sz="1000"/>
                    </a:p>
                  </a:txBody>
                  <a:tcPr marL="28575" marR="28575" marT="19050" marB="19050" anchor="b">
                    <a:lnL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/>
                        <a:t>5</a:t>
                      </a:r>
                      <a:endParaRPr sz="1000"/>
                    </a:p>
                  </a:txBody>
                  <a:tcPr marL="28575" marR="28575" marT="19050" marB="19050" anchor="b">
                    <a:lnL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/>
                        <a:t>8</a:t>
                      </a:r>
                      <a:endParaRPr sz="1000"/>
                    </a:p>
                  </a:txBody>
                  <a:tcPr marL="28575" marR="28575" marT="19050" marB="19050" anchor="b">
                    <a:lnL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/>
                        <a:t>2</a:t>
                      </a:r>
                      <a:endParaRPr sz="1000"/>
                    </a:p>
                  </a:txBody>
                  <a:tcPr marL="28575" marR="28575" marT="19050" marB="19050" anchor="b">
                    <a:lnL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/>
                        <a:t>5</a:t>
                      </a:r>
                      <a:endParaRPr sz="1000"/>
                    </a:p>
                  </a:txBody>
                  <a:tcPr marL="28575" marR="28575" marT="19050" marB="19050" anchor="b">
                    <a:lnL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/>
                        <a:t>0.65</a:t>
                      </a:r>
                      <a:endParaRPr sz="1000"/>
                    </a:p>
                  </a:txBody>
                  <a:tcPr marL="28575" marR="28575" marT="19050" marB="19050" anchor="b">
                    <a:lnL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/>
                        <a:t>0.714</a:t>
                      </a:r>
                      <a:endParaRPr sz="1000"/>
                    </a:p>
                  </a:txBody>
                  <a:tcPr marL="28575" marR="28575" marT="19050" marB="19050" anchor="b">
                    <a:lnL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/>
                        <a:t>0.5</a:t>
                      </a:r>
                      <a:endParaRPr sz="1000"/>
                    </a:p>
                  </a:txBody>
                  <a:tcPr marL="28575" marR="28575" marT="19050" marB="19050" anchor="b">
                    <a:lnL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/>
                        <a:t>0.8</a:t>
                      </a:r>
                      <a:endParaRPr sz="1000"/>
                    </a:p>
                  </a:txBody>
                  <a:tcPr marL="28575" marR="28575" marT="19050" marB="19050" anchor="b">
                    <a:lnL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/>
                        <a:t>0.588</a:t>
                      </a:r>
                      <a:endParaRPr sz="1000"/>
                    </a:p>
                  </a:txBody>
                  <a:tcPr marL="28575" marR="28575" marT="19050" marB="19050" anchor="b">
                    <a:lnL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</a:tr>
              <a:tr h="203300">
                <a:tc>
                  <a:txBody>
                    <a:bodyPr/>
                    <a:lstStyle/>
                    <a:p>
                      <a:pPr marL="0" lvl="0" indent="0" algn="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/>
                        <a:t>0.60</a:t>
                      </a:r>
                      <a:endParaRPr sz="1000"/>
                    </a:p>
                  </a:txBody>
                  <a:tcPr marL="28575" marR="28575" marT="19050" marB="19050" anchor="b">
                    <a:lnL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/>
                        <a:t>6</a:t>
                      </a:r>
                      <a:endParaRPr sz="1000"/>
                    </a:p>
                  </a:txBody>
                  <a:tcPr marL="28575" marR="28575" marT="19050" marB="19050" anchor="b">
                    <a:lnL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/>
                        <a:t>8</a:t>
                      </a:r>
                      <a:endParaRPr sz="1000"/>
                    </a:p>
                  </a:txBody>
                  <a:tcPr marL="28575" marR="28575" marT="19050" marB="19050" anchor="b">
                    <a:lnL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/>
                        <a:t>2</a:t>
                      </a:r>
                      <a:endParaRPr sz="1000"/>
                    </a:p>
                  </a:txBody>
                  <a:tcPr marL="28575" marR="28575" marT="19050" marB="19050" anchor="b">
                    <a:lnL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/>
                        <a:t>4</a:t>
                      </a:r>
                      <a:endParaRPr sz="1000"/>
                    </a:p>
                  </a:txBody>
                  <a:tcPr marL="28575" marR="28575" marT="19050" marB="19050" anchor="b">
                    <a:lnL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/>
                        <a:t>0.70</a:t>
                      </a:r>
                      <a:endParaRPr sz="1000"/>
                    </a:p>
                  </a:txBody>
                  <a:tcPr marL="28575" marR="28575" marT="19050" marB="19050" anchor="b">
                    <a:lnL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/>
                        <a:t>0.750</a:t>
                      </a:r>
                      <a:endParaRPr sz="1000"/>
                    </a:p>
                  </a:txBody>
                  <a:tcPr marL="28575" marR="28575" marT="19050" marB="19050" anchor="b">
                    <a:lnL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/>
                        <a:t>0.6</a:t>
                      </a:r>
                      <a:endParaRPr sz="1000"/>
                    </a:p>
                  </a:txBody>
                  <a:tcPr marL="28575" marR="28575" marT="19050" marB="19050" anchor="b">
                    <a:lnL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/>
                        <a:t>0.8</a:t>
                      </a:r>
                      <a:endParaRPr sz="1000"/>
                    </a:p>
                  </a:txBody>
                  <a:tcPr marL="28575" marR="28575" marT="19050" marB="19050" anchor="b">
                    <a:lnL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/>
                        <a:t>0.667</a:t>
                      </a:r>
                      <a:endParaRPr sz="1000"/>
                    </a:p>
                  </a:txBody>
                  <a:tcPr marL="28575" marR="28575" marT="19050" marB="19050" anchor="b">
                    <a:lnL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</a:tr>
              <a:tr h="203300">
                <a:tc>
                  <a:txBody>
                    <a:bodyPr/>
                    <a:lstStyle/>
                    <a:p>
                      <a:pPr marL="0" lvl="0" indent="0" algn="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/>
                        <a:t>0.55</a:t>
                      </a:r>
                      <a:endParaRPr sz="1000"/>
                    </a:p>
                  </a:txBody>
                  <a:tcPr marL="28575" marR="28575" marT="19050" marB="19050" anchor="b">
                    <a:lnL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/>
                        <a:t>7</a:t>
                      </a:r>
                      <a:endParaRPr sz="1000"/>
                    </a:p>
                  </a:txBody>
                  <a:tcPr marL="28575" marR="28575" marT="19050" marB="19050" anchor="b">
                    <a:lnL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/>
                        <a:t>8</a:t>
                      </a:r>
                      <a:endParaRPr sz="1000"/>
                    </a:p>
                  </a:txBody>
                  <a:tcPr marL="28575" marR="28575" marT="19050" marB="19050" anchor="b">
                    <a:lnL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/>
                        <a:t>2</a:t>
                      </a:r>
                      <a:endParaRPr sz="1000"/>
                    </a:p>
                  </a:txBody>
                  <a:tcPr marL="28575" marR="28575" marT="19050" marB="19050" anchor="b">
                    <a:lnL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/>
                        <a:t>3</a:t>
                      </a:r>
                      <a:endParaRPr sz="1000"/>
                    </a:p>
                  </a:txBody>
                  <a:tcPr marL="28575" marR="28575" marT="19050" marB="19050" anchor="b">
                    <a:lnL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/>
                        <a:t>0.75</a:t>
                      </a:r>
                      <a:endParaRPr sz="1000"/>
                    </a:p>
                  </a:txBody>
                  <a:tcPr marL="28575" marR="28575" marT="19050" marB="19050" anchor="b">
                    <a:lnL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/>
                        <a:t>0.778</a:t>
                      </a:r>
                      <a:endParaRPr sz="1000"/>
                    </a:p>
                  </a:txBody>
                  <a:tcPr marL="28575" marR="28575" marT="19050" marB="19050" anchor="b">
                    <a:lnL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/>
                        <a:t>0.7</a:t>
                      </a:r>
                      <a:endParaRPr sz="1000"/>
                    </a:p>
                  </a:txBody>
                  <a:tcPr marL="28575" marR="28575" marT="19050" marB="19050" anchor="b">
                    <a:lnL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/>
                        <a:t>0.8</a:t>
                      </a:r>
                      <a:endParaRPr sz="1000"/>
                    </a:p>
                  </a:txBody>
                  <a:tcPr marL="28575" marR="28575" marT="19050" marB="19050" anchor="b">
                    <a:lnL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/>
                        <a:t>0.737</a:t>
                      </a:r>
                      <a:endParaRPr sz="1000"/>
                    </a:p>
                  </a:txBody>
                  <a:tcPr marL="28575" marR="28575" marT="19050" marB="19050" anchor="b">
                    <a:lnL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</a:tr>
              <a:tr h="203300">
                <a:tc>
                  <a:txBody>
                    <a:bodyPr/>
                    <a:lstStyle/>
                    <a:p>
                      <a:pPr marL="0" lvl="0" indent="0" algn="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/>
                        <a:t>0.50</a:t>
                      </a:r>
                      <a:endParaRPr sz="1000"/>
                    </a:p>
                  </a:txBody>
                  <a:tcPr marL="28575" marR="28575" marT="19050" marB="19050" anchor="b">
                    <a:lnL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/>
                        <a:t>8</a:t>
                      </a:r>
                      <a:endParaRPr sz="1000"/>
                    </a:p>
                  </a:txBody>
                  <a:tcPr marL="28575" marR="28575" marT="19050" marB="19050" anchor="b">
                    <a:lnL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/>
                        <a:t>8</a:t>
                      </a:r>
                      <a:endParaRPr sz="1000"/>
                    </a:p>
                  </a:txBody>
                  <a:tcPr marL="28575" marR="28575" marT="19050" marB="19050" anchor="b">
                    <a:lnL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/>
                        <a:t>2</a:t>
                      </a:r>
                      <a:endParaRPr sz="1000"/>
                    </a:p>
                  </a:txBody>
                  <a:tcPr marL="28575" marR="28575" marT="19050" marB="19050" anchor="b">
                    <a:lnL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/>
                        <a:t>2</a:t>
                      </a:r>
                      <a:endParaRPr sz="1000"/>
                    </a:p>
                  </a:txBody>
                  <a:tcPr marL="28575" marR="28575" marT="19050" marB="19050" anchor="b">
                    <a:lnL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/>
                        <a:t>0.80</a:t>
                      </a:r>
                      <a:endParaRPr sz="1000"/>
                    </a:p>
                  </a:txBody>
                  <a:tcPr marL="28575" marR="28575" marT="19050" marB="19050" anchor="b">
                    <a:lnL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/>
                        <a:t>0.800</a:t>
                      </a:r>
                      <a:endParaRPr sz="1000"/>
                    </a:p>
                  </a:txBody>
                  <a:tcPr marL="28575" marR="28575" marT="19050" marB="19050" anchor="b">
                    <a:lnL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/>
                        <a:t>0.8</a:t>
                      </a:r>
                      <a:endParaRPr sz="1000"/>
                    </a:p>
                  </a:txBody>
                  <a:tcPr marL="28575" marR="28575" marT="19050" marB="19050" anchor="b">
                    <a:lnL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/>
                        <a:t>0.8</a:t>
                      </a:r>
                      <a:endParaRPr sz="1000"/>
                    </a:p>
                  </a:txBody>
                  <a:tcPr marL="28575" marR="28575" marT="19050" marB="19050" anchor="b">
                    <a:lnL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/>
                        <a:t>0.800</a:t>
                      </a:r>
                      <a:endParaRPr sz="1000"/>
                    </a:p>
                  </a:txBody>
                  <a:tcPr marL="28575" marR="28575" marT="19050" marB="19050" anchor="b">
                    <a:lnL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</a:tr>
              <a:tr h="203300">
                <a:tc>
                  <a:txBody>
                    <a:bodyPr/>
                    <a:lstStyle/>
                    <a:p>
                      <a:pPr marL="0" lvl="0" indent="0" algn="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/>
                        <a:t>0.45</a:t>
                      </a:r>
                      <a:endParaRPr sz="1000"/>
                    </a:p>
                  </a:txBody>
                  <a:tcPr marL="28575" marR="28575" marT="19050" marB="19050" anchor="b">
                    <a:lnL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/>
                        <a:t>9</a:t>
                      </a:r>
                      <a:endParaRPr sz="1000"/>
                    </a:p>
                  </a:txBody>
                  <a:tcPr marL="28575" marR="28575" marT="19050" marB="19050" anchor="b">
                    <a:lnL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/>
                        <a:t>8</a:t>
                      </a:r>
                      <a:endParaRPr sz="1000"/>
                    </a:p>
                  </a:txBody>
                  <a:tcPr marL="28575" marR="28575" marT="19050" marB="19050" anchor="b">
                    <a:lnL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/>
                        <a:t>2</a:t>
                      </a:r>
                      <a:endParaRPr sz="1000"/>
                    </a:p>
                  </a:txBody>
                  <a:tcPr marL="28575" marR="28575" marT="19050" marB="19050" anchor="b">
                    <a:lnL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/>
                        <a:t>1</a:t>
                      </a:r>
                      <a:endParaRPr sz="1000"/>
                    </a:p>
                  </a:txBody>
                  <a:tcPr marL="28575" marR="28575" marT="19050" marB="19050" anchor="b">
                    <a:lnL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/>
                        <a:t>0.85</a:t>
                      </a:r>
                      <a:endParaRPr sz="1000"/>
                    </a:p>
                  </a:txBody>
                  <a:tcPr marL="28575" marR="28575" marT="19050" marB="19050" anchor="b">
                    <a:lnL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/>
                        <a:t>0.818</a:t>
                      </a:r>
                      <a:endParaRPr sz="1000"/>
                    </a:p>
                  </a:txBody>
                  <a:tcPr marL="28575" marR="28575" marT="19050" marB="19050" anchor="b">
                    <a:lnL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/>
                        <a:t>0.9</a:t>
                      </a:r>
                      <a:endParaRPr sz="1000"/>
                    </a:p>
                  </a:txBody>
                  <a:tcPr marL="28575" marR="28575" marT="19050" marB="19050" anchor="b">
                    <a:lnL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/>
                        <a:t>0.8</a:t>
                      </a:r>
                      <a:endParaRPr sz="1000"/>
                    </a:p>
                  </a:txBody>
                  <a:tcPr marL="28575" marR="28575" marT="19050" marB="19050" anchor="b">
                    <a:lnL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/>
                        <a:t>0.857</a:t>
                      </a:r>
                      <a:endParaRPr sz="1000"/>
                    </a:p>
                  </a:txBody>
                  <a:tcPr marL="28575" marR="28575" marT="19050" marB="19050" anchor="b">
                    <a:lnL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</a:tr>
              <a:tr h="203300">
                <a:tc>
                  <a:txBody>
                    <a:bodyPr/>
                    <a:lstStyle/>
                    <a:p>
                      <a:pPr marL="0" lvl="0" indent="0" algn="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/>
                        <a:t>0.40</a:t>
                      </a:r>
                      <a:endParaRPr sz="1000"/>
                    </a:p>
                  </a:txBody>
                  <a:tcPr marL="28575" marR="28575" marT="19050" marB="19050" anchor="b">
                    <a:lnL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/>
                        <a:t>9</a:t>
                      </a:r>
                      <a:endParaRPr sz="1000"/>
                    </a:p>
                  </a:txBody>
                  <a:tcPr marL="28575" marR="28575" marT="19050" marB="19050" anchor="b">
                    <a:lnL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/>
                        <a:t>7</a:t>
                      </a:r>
                      <a:endParaRPr sz="1000"/>
                    </a:p>
                  </a:txBody>
                  <a:tcPr marL="28575" marR="28575" marT="19050" marB="19050" anchor="b">
                    <a:lnL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/>
                        <a:t>3</a:t>
                      </a:r>
                      <a:endParaRPr sz="1000"/>
                    </a:p>
                  </a:txBody>
                  <a:tcPr marL="28575" marR="28575" marT="19050" marB="19050" anchor="b">
                    <a:lnL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/>
                        <a:t>1</a:t>
                      </a:r>
                      <a:endParaRPr sz="1000"/>
                    </a:p>
                  </a:txBody>
                  <a:tcPr marL="28575" marR="28575" marT="19050" marB="19050" anchor="b">
                    <a:lnL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/>
                        <a:t>0.80</a:t>
                      </a:r>
                      <a:endParaRPr sz="1000"/>
                    </a:p>
                  </a:txBody>
                  <a:tcPr marL="28575" marR="28575" marT="19050" marB="19050" anchor="b">
                    <a:lnL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/>
                        <a:t>0.750</a:t>
                      </a:r>
                      <a:endParaRPr sz="1000"/>
                    </a:p>
                  </a:txBody>
                  <a:tcPr marL="28575" marR="28575" marT="19050" marB="19050" anchor="b">
                    <a:lnL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/>
                        <a:t>0.9</a:t>
                      </a:r>
                      <a:endParaRPr sz="1000"/>
                    </a:p>
                  </a:txBody>
                  <a:tcPr marL="28575" marR="28575" marT="19050" marB="19050" anchor="b">
                    <a:lnL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/>
                        <a:t>0.7</a:t>
                      </a:r>
                      <a:endParaRPr sz="1000"/>
                    </a:p>
                  </a:txBody>
                  <a:tcPr marL="28575" marR="28575" marT="19050" marB="19050" anchor="b">
                    <a:lnL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/>
                        <a:t>0.818</a:t>
                      </a:r>
                      <a:endParaRPr sz="1000"/>
                    </a:p>
                  </a:txBody>
                  <a:tcPr marL="28575" marR="28575" marT="19050" marB="19050" anchor="b">
                    <a:lnL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</a:tr>
              <a:tr h="203300">
                <a:tc>
                  <a:txBody>
                    <a:bodyPr/>
                    <a:lstStyle/>
                    <a:p>
                      <a:pPr marL="0" lvl="0" indent="0" algn="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/>
                        <a:t>0.35</a:t>
                      </a:r>
                      <a:endParaRPr sz="1000"/>
                    </a:p>
                  </a:txBody>
                  <a:tcPr marL="28575" marR="28575" marT="19050" marB="19050" anchor="b">
                    <a:lnL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/>
                        <a:t>9</a:t>
                      </a:r>
                      <a:endParaRPr sz="1000"/>
                    </a:p>
                  </a:txBody>
                  <a:tcPr marL="28575" marR="28575" marT="19050" marB="19050" anchor="b">
                    <a:lnL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/>
                        <a:t>6</a:t>
                      </a:r>
                      <a:endParaRPr sz="1000"/>
                    </a:p>
                  </a:txBody>
                  <a:tcPr marL="28575" marR="28575" marT="19050" marB="19050" anchor="b">
                    <a:lnL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/>
                        <a:t>4</a:t>
                      </a:r>
                      <a:endParaRPr sz="1000"/>
                    </a:p>
                  </a:txBody>
                  <a:tcPr marL="28575" marR="28575" marT="19050" marB="19050" anchor="b">
                    <a:lnL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/>
                        <a:t>1</a:t>
                      </a:r>
                      <a:endParaRPr sz="1000"/>
                    </a:p>
                  </a:txBody>
                  <a:tcPr marL="28575" marR="28575" marT="19050" marB="19050" anchor="b">
                    <a:lnL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/>
                        <a:t>0.75</a:t>
                      </a:r>
                      <a:endParaRPr sz="1000"/>
                    </a:p>
                  </a:txBody>
                  <a:tcPr marL="28575" marR="28575" marT="19050" marB="19050" anchor="b">
                    <a:lnL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/>
                        <a:t>0.692</a:t>
                      </a:r>
                      <a:endParaRPr sz="1000"/>
                    </a:p>
                  </a:txBody>
                  <a:tcPr marL="28575" marR="28575" marT="19050" marB="19050" anchor="b">
                    <a:lnL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/>
                        <a:t>0.9</a:t>
                      </a:r>
                      <a:endParaRPr sz="1000"/>
                    </a:p>
                  </a:txBody>
                  <a:tcPr marL="28575" marR="28575" marT="19050" marB="19050" anchor="b">
                    <a:lnL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/>
                        <a:t>0.6</a:t>
                      </a:r>
                      <a:endParaRPr sz="1000"/>
                    </a:p>
                  </a:txBody>
                  <a:tcPr marL="28575" marR="28575" marT="19050" marB="19050" anchor="b">
                    <a:lnL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/>
                        <a:t>0.783</a:t>
                      </a:r>
                      <a:endParaRPr sz="1000"/>
                    </a:p>
                  </a:txBody>
                  <a:tcPr marL="28575" marR="28575" marT="19050" marB="19050" anchor="b">
                    <a:lnL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</a:tr>
              <a:tr h="203300">
                <a:tc>
                  <a:txBody>
                    <a:bodyPr/>
                    <a:lstStyle/>
                    <a:p>
                      <a:pPr marL="0" lvl="0" indent="0" algn="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/>
                        <a:t>0.30</a:t>
                      </a:r>
                      <a:endParaRPr sz="1000"/>
                    </a:p>
                  </a:txBody>
                  <a:tcPr marL="28575" marR="28575" marT="19050" marB="19050" anchor="b">
                    <a:lnL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/>
                        <a:t>9</a:t>
                      </a:r>
                      <a:endParaRPr sz="1000"/>
                    </a:p>
                  </a:txBody>
                  <a:tcPr marL="28575" marR="28575" marT="19050" marB="19050" anchor="b">
                    <a:lnL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/>
                        <a:t>5</a:t>
                      </a:r>
                      <a:endParaRPr sz="1000"/>
                    </a:p>
                  </a:txBody>
                  <a:tcPr marL="28575" marR="28575" marT="19050" marB="19050" anchor="b">
                    <a:lnL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/>
                        <a:t>5</a:t>
                      </a:r>
                      <a:endParaRPr sz="1000"/>
                    </a:p>
                  </a:txBody>
                  <a:tcPr marL="28575" marR="28575" marT="19050" marB="19050" anchor="b">
                    <a:lnL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/>
                        <a:t>1</a:t>
                      </a:r>
                      <a:endParaRPr sz="1000"/>
                    </a:p>
                  </a:txBody>
                  <a:tcPr marL="28575" marR="28575" marT="19050" marB="19050" anchor="b">
                    <a:lnL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/>
                        <a:t>0.70</a:t>
                      </a:r>
                      <a:endParaRPr sz="1000"/>
                    </a:p>
                  </a:txBody>
                  <a:tcPr marL="28575" marR="28575" marT="19050" marB="19050" anchor="b">
                    <a:lnL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/>
                        <a:t>0.643</a:t>
                      </a:r>
                      <a:endParaRPr sz="1000"/>
                    </a:p>
                  </a:txBody>
                  <a:tcPr marL="28575" marR="28575" marT="19050" marB="19050" anchor="b">
                    <a:lnL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/>
                        <a:t>0.9</a:t>
                      </a:r>
                      <a:endParaRPr sz="1000"/>
                    </a:p>
                  </a:txBody>
                  <a:tcPr marL="28575" marR="28575" marT="19050" marB="19050" anchor="b">
                    <a:lnL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/>
                        <a:t>0.5</a:t>
                      </a:r>
                      <a:endParaRPr sz="1000"/>
                    </a:p>
                  </a:txBody>
                  <a:tcPr marL="28575" marR="28575" marT="19050" marB="19050" anchor="b">
                    <a:lnL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/>
                        <a:t>0.750</a:t>
                      </a:r>
                      <a:endParaRPr sz="1000"/>
                    </a:p>
                  </a:txBody>
                  <a:tcPr marL="28575" marR="28575" marT="19050" marB="19050" anchor="b">
                    <a:lnL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</a:tr>
              <a:tr h="203300">
                <a:tc>
                  <a:txBody>
                    <a:bodyPr/>
                    <a:lstStyle/>
                    <a:p>
                      <a:pPr marL="0" lvl="0" indent="0" algn="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/>
                        <a:t>0.25</a:t>
                      </a:r>
                      <a:endParaRPr sz="1000"/>
                    </a:p>
                  </a:txBody>
                  <a:tcPr marL="28575" marR="28575" marT="19050" marB="19050" anchor="b">
                    <a:lnL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/>
                        <a:t>9</a:t>
                      </a:r>
                      <a:endParaRPr sz="1000"/>
                    </a:p>
                  </a:txBody>
                  <a:tcPr marL="28575" marR="28575" marT="19050" marB="19050" anchor="b">
                    <a:lnL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/>
                        <a:t>4</a:t>
                      </a:r>
                      <a:endParaRPr sz="1000"/>
                    </a:p>
                  </a:txBody>
                  <a:tcPr marL="28575" marR="28575" marT="19050" marB="19050" anchor="b">
                    <a:lnL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/>
                        <a:t>6</a:t>
                      </a:r>
                      <a:endParaRPr sz="1000"/>
                    </a:p>
                  </a:txBody>
                  <a:tcPr marL="28575" marR="28575" marT="19050" marB="19050" anchor="b">
                    <a:lnL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/>
                        <a:t>1</a:t>
                      </a:r>
                      <a:endParaRPr sz="1000"/>
                    </a:p>
                  </a:txBody>
                  <a:tcPr marL="28575" marR="28575" marT="19050" marB="19050" anchor="b">
                    <a:lnL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/>
                        <a:t>0.65</a:t>
                      </a:r>
                      <a:endParaRPr sz="1000"/>
                    </a:p>
                  </a:txBody>
                  <a:tcPr marL="28575" marR="28575" marT="19050" marB="19050" anchor="b">
                    <a:lnL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/>
                        <a:t>0.600</a:t>
                      </a:r>
                      <a:endParaRPr sz="1000"/>
                    </a:p>
                  </a:txBody>
                  <a:tcPr marL="28575" marR="28575" marT="19050" marB="19050" anchor="b">
                    <a:lnL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/>
                        <a:t>0.9</a:t>
                      </a:r>
                      <a:endParaRPr sz="1000"/>
                    </a:p>
                  </a:txBody>
                  <a:tcPr marL="28575" marR="28575" marT="19050" marB="19050" anchor="b">
                    <a:lnL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/>
                        <a:t>0.4</a:t>
                      </a:r>
                      <a:endParaRPr sz="1000"/>
                    </a:p>
                  </a:txBody>
                  <a:tcPr marL="28575" marR="28575" marT="19050" marB="19050" anchor="b">
                    <a:lnL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/>
                        <a:t>0.720</a:t>
                      </a:r>
                      <a:endParaRPr sz="1000"/>
                    </a:p>
                  </a:txBody>
                  <a:tcPr marL="28575" marR="28575" marT="19050" marB="19050" anchor="b">
                    <a:lnL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</a:tr>
              <a:tr h="203300">
                <a:tc>
                  <a:txBody>
                    <a:bodyPr/>
                    <a:lstStyle/>
                    <a:p>
                      <a:pPr marL="0" lvl="0" indent="0" algn="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/>
                        <a:t>0.20</a:t>
                      </a:r>
                      <a:endParaRPr sz="1000"/>
                    </a:p>
                  </a:txBody>
                  <a:tcPr marL="28575" marR="28575" marT="19050" marB="19050" anchor="b">
                    <a:lnL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/>
                        <a:t>9</a:t>
                      </a:r>
                      <a:endParaRPr sz="1000"/>
                    </a:p>
                  </a:txBody>
                  <a:tcPr marL="28575" marR="28575" marT="19050" marB="19050" anchor="b">
                    <a:lnL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/>
                        <a:t>3</a:t>
                      </a:r>
                      <a:endParaRPr sz="1000"/>
                    </a:p>
                  </a:txBody>
                  <a:tcPr marL="28575" marR="28575" marT="19050" marB="19050" anchor="b">
                    <a:lnL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/>
                        <a:t>7</a:t>
                      </a:r>
                      <a:endParaRPr sz="1000"/>
                    </a:p>
                  </a:txBody>
                  <a:tcPr marL="28575" marR="28575" marT="19050" marB="19050" anchor="b">
                    <a:lnL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/>
                        <a:t>1</a:t>
                      </a:r>
                      <a:endParaRPr sz="1000"/>
                    </a:p>
                  </a:txBody>
                  <a:tcPr marL="28575" marR="28575" marT="19050" marB="19050" anchor="b">
                    <a:lnL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/>
                        <a:t>0.60</a:t>
                      </a:r>
                      <a:endParaRPr sz="1000"/>
                    </a:p>
                  </a:txBody>
                  <a:tcPr marL="28575" marR="28575" marT="19050" marB="19050" anchor="b">
                    <a:lnL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/>
                        <a:t>0.562</a:t>
                      </a:r>
                      <a:endParaRPr sz="1000"/>
                    </a:p>
                  </a:txBody>
                  <a:tcPr marL="28575" marR="28575" marT="19050" marB="19050" anchor="b">
                    <a:lnL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/>
                        <a:t>0.9</a:t>
                      </a:r>
                      <a:endParaRPr sz="1000"/>
                    </a:p>
                  </a:txBody>
                  <a:tcPr marL="28575" marR="28575" marT="19050" marB="19050" anchor="b">
                    <a:lnL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/>
                        <a:t>0.3</a:t>
                      </a:r>
                      <a:endParaRPr sz="1000"/>
                    </a:p>
                  </a:txBody>
                  <a:tcPr marL="28575" marR="28575" marT="19050" marB="19050" anchor="b">
                    <a:lnL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/>
                        <a:t>0.692</a:t>
                      </a:r>
                      <a:endParaRPr sz="1000"/>
                    </a:p>
                  </a:txBody>
                  <a:tcPr marL="28575" marR="28575" marT="19050" marB="19050" anchor="b">
                    <a:lnL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</a:tr>
              <a:tr h="203300">
                <a:tc>
                  <a:txBody>
                    <a:bodyPr/>
                    <a:lstStyle/>
                    <a:p>
                      <a:pPr marL="0" lvl="0" indent="0" algn="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/>
                        <a:t>0.15</a:t>
                      </a:r>
                      <a:endParaRPr sz="1000"/>
                    </a:p>
                  </a:txBody>
                  <a:tcPr marL="28575" marR="28575" marT="19050" marB="19050" anchor="b">
                    <a:lnL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/>
                        <a:t>9</a:t>
                      </a:r>
                      <a:endParaRPr sz="1000"/>
                    </a:p>
                  </a:txBody>
                  <a:tcPr marL="28575" marR="28575" marT="19050" marB="19050" anchor="b">
                    <a:lnL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/>
                        <a:t>2</a:t>
                      </a:r>
                      <a:endParaRPr sz="1000"/>
                    </a:p>
                  </a:txBody>
                  <a:tcPr marL="28575" marR="28575" marT="19050" marB="19050" anchor="b">
                    <a:lnL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/>
                        <a:t>8</a:t>
                      </a:r>
                      <a:endParaRPr sz="1000"/>
                    </a:p>
                  </a:txBody>
                  <a:tcPr marL="28575" marR="28575" marT="19050" marB="19050" anchor="b">
                    <a:lnL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/>
                        <a:t>1</a:t>
                      </a:r>
                      <a:endParaRPr sz="1000"/>
                    </a:p>
                  </a:txBody>
                  <a:tcPr marL="28575" marR="28575" marT="19050" marB="19050" anchor="b">
                    <a:lnL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/>
                        <a:t>0.55</a:t>
                      </a:r>
                      <a:endParaRPr sz="1000"/>
                    </a:p>
                  </a:txBody>
                  <a:tcPr marL="28575" marR="28575" marT="19050" marB="19050" anchor="b">
                    <a:lnL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/>
                        <a:t>0.529</a:t>
                      </a:r>
                      <a:endParaRPr sz="1000"/>
                    </a:p>
                  </a:txBody>
                  <a:tcPr marL="28575" marR="28575" marT="19050" marB="19050" anchor="b">
                    <a:lnL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/>
                        <a:t>0.9</a:t>
                      </a:r>
                      <a:endParaRPr sz="1000"/>
                    </a:p>
                  </a:txBody>
                  <a:tcPr marL="28575" marR="28575" marT="19050" marB="19050" anchor="b">
                    <a:lnL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/>
                        <a:t>0.2</a:t>
                      </a:r>
                      <a:endParaRPr sz="1000"/>
                    </a:p>
                  </a:txBody>
                  <a:tcPr marL="28575" marR="28575" marT="19050" marB="19050" anchor="b">
                    <a:lnL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/>
                        <a:t>0.667</a:t>
                      </a:r>
                      <a:endParaRPr sz="1000"/>
                    </a:p>
                  </a:txBody>
                  <a:tcPr marL="28575" marR="28575" marT="19050" marB="19050" anchor="b">
                    <a:lnL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</a:tr>
              <a:tr h="203300">
                <a:tc>
                  <a:txBody>
                    <a:bodyPr/>
                    <a:lstStyle/>
                    <a:p>
                      <a:pPr marL="0" lvl="0" indent="0" algn="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/>
                        <a:t>0.10</a:t>
                      </a:r>
                      <a:endParaRPr sz="1000"/>
                    </a:p>
                  </a:txBody>
                  <a:tcPr marL="28575" marR="28575" marT="19050" marB="19050" anchor="b">
                    <a:lnL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/>
                        <a:t>9</a:t>
                      </a:r>
                      <a:endParaRPr sz="1000"/>
                    </a:p>
                  </a:txBody>
                  <a:tcPr marL="28575" marR="28575" marT="19050" marB="19050" anchor="b">
                    <a:lnL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/>
                        <a:t>1</a:t>
                      </a:r>
                      <a:endParaRPr sz="1000"/>
                    </a:p>
                  </a:txBody>
                  <a:tcPr marL="28575" marR="28575" marT="19050" marB="19050" anchor="b">
                    <a:lnL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/>
                        <a:t>9</a:t>
                      </a:r>
                      <a:endParaRPr sz="1000"/>
                    </a:p>
                  </a:txBody>
                  <a:tcPr marL="28575" marR="28575" marT="19050" marB="19050" anchor="b">
                    <a:lnL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/>
                        <a:t>1</a:t>
                      </a:r>
                      <a:endParaRPr sz="1000"/>
                    </a:p>
                  </a:txBody>
                  <a:tcPr marL="28575" marR="28575" marT="19050" marB="19050" anchor="b">
                    <a:lnL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/>
                        <a:t>0.50</a:t>
                      </a:r>
                      <a:endParaRPr sz="1000"/>
                    </a:p>
                  </a:txBody>
                  <a:tcPr marL="28575" marR="28575" marT="19050" marB="19050" anchor="b">
                    <a:lnL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/>
                        <a:t>0.500</a:t>
                      </a:r>
                      <a:endParaRPr sz="1000"/>
                    </a:p>
                  </a:txBody>
                  <a:tcPr marL="28575" marR="28575" marT="19050" marB="19050" anchor="b">
                    <a:lnL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/>
                        <a:t>0.9</a:t>
                      </a:r>
                      <a:endParaRPr sz="1000"/>
                    </a:p>
                  </a:txBody>
                  <a:tcPr marL="28575" marR="28575" marT="19050" marB="19050" anchor="b">
                    <a:lnL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/>
                        <a:t>0.1</a:t>
                      </a:r>
                      <a:endParaRPr sz="1000"/>
                    </a:p>
                  </a:txBody>
                  <a:tcPr marL="28575" marR="28575" marT="19050" marB="19050" anchor="b">
                    <a:lnL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/>
                        <a:t>0.643</a:t>
                      </a:r>
                      <a:endParaRPr sz="1000"/>
                    </a:p>
                  </a:txBody>
                  <a:tcPr marL="28575" marR="28575" marT="19050" marB="19050" anchor="b">
                    <a:lnL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</a:tr>
              <a:tr h="203300">
                <a:tc>
                  <a:txBody>
                    <a:bodyPr/>
                    <a:lstStyle/>
                    <a:p>
                      <a:pPr marL="0" lvl="0" indent="0" algn="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/>
                        <a:t>0.05</a:t>
                      </a:r>
                      <a:endParaRPr sz="1000"/>
                    </a:p>
                  </a:txBody>
                  <a:tcPr marL="28575" marR="28575" marT="19050" marB="19050" anchor="b">
                    <a:lnL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/>
                        <a:t>10</a:t>
                      </a:r>
                      <a:endParaRPr sz="1000"/>
                    </a:p>
                  </a:txBody>
                  <a:tcPr marL="28575" marR="28575" marT="19050" marB="19050" anchor="b">
                    <a:lnL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/>
                        <a:t>1</a:t>
                      </a:r>
                      <a:endParaRPr sz="1000"/>
                    </a:p>
                  </a:txBody>
                  <a:tcPr marL="28575" marR="28575" marT="19050" marB="19050" anchor="b">
                    <a:lnL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/>
                        <a:t>9</a:t>
                      </a:r>
                      <a:endParaRPr sz="1000"/>
                    </a:p>
                  </a:txBody>
                  <a:tcPr marL="28575" marR="28575" marT="19050" marB="19050" anchor="b">
                    <a:lnL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/>
                        <a:t>0</a:t>
                      </a:r>
                      <a:endParaRPr sz="1000"/>
                    </a:p>
                  </a:txBody>
                  <a:tcPr marL="28575" marR="28575" marT="19050" marB="19050" anchor="b">
                    <a:lnL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/>
                        <a:t>0.55</a:t>
                      </a:r>
                      <a:endParaRPr sz="1000"/>
                    </a:p>
                  </a:txBody>
                  <a:tcPr marL="28575" marR="28575" marT="19050" marB="19050" anchor="b">
                    <a:lnL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/>
                        <a:t>0.526</a:t>
                      </a:r>
                      <a:endParaRPr sz="1000"/>
                    </a:p>
                  </a:txBody>
                  <a:tcPr marL="28575" marR="28575" marT="19050" marB="19050" anchor="b">
                    <a:lnL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/>
                        <a:t>1</a:t>
                      </a:r>
                      <a:endParaRPr sz="1000"/>
                    </a:p>
                  </a:txBody>
                  <a:tcPr marL="28575" marR="28575" marT="19050" marB="19050" anchor="b">
                    <a:lnL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/>
                        <a:t>0.1</a:t>
                      </a:r>
                      <a:endParaRPr sz="1000"/>
                    </a:p>
                  </a:txBody>
                  <a:tcPr marL="28575" marR="28575" marT="19050" marB="19050" anchor="b">
                    <a:lnL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/>
                        <a:t>0.690</a:t>
                      </a:r>
                      <a:endParaRPr sz="1000"/>
                    </a:p>
                  </a:txBody>
                  <a:tcPr marL="28575" marR="28575" marT="19050" marB="19050" anchor="b">
                    <a:lnL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</a:tr>
              <a:tr h="203300">
                <a:tc>
                  <a:txBody>
                    <a:bodyPr/>
                    <a:lstStyle/>
                    <a:p>
                      <a:pPr marL="0" lvl="0" indent="0" algn="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/>
                        <a:t>0.00</a:t>
                      </a:r>
                      <a:endParaRPr sz="1000"/>
                    </a:p>
                  </a:txBody>
                  <a:tcPr marL="28575" marR="28575" marT="19050" marB="19050" anchor="b">
                    <a:lnL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/>
                        <a:t>10</a:t>
                      </a:r>
                      <a:endParaRPr sz="1000"/>
                    </a:p>
                  </a:txBody>
                  <a:tcPr marL="28575" marR="28575" marT="19050" marB="19050" anchor="b">
                    <a:lnL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/>
                        <a:t>0</a:t>
                      </a:r>
                      <a:endParaRPr sz="1000"/>
                    </a:p>
                  </a:txBody>
                  <a:tcPr marL="28575" marR="28575" marT="19050" marB="19050" anchor="b">
                    <a:lnL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/>
                        <a:t>10</a:t>
                      </a:r>
                      <a:endParaRPr sz="1000"/>
                    </a:p>
                  </a:txBody>
                  <a:tcPr marL="28575" marR="28575" marT="19050" marB="19050" anchor="b">
                    <a:lnL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/>
                        <a:t>0</a:t>
                      </a:r>
                      <a:endParaRPr sz="1000"/>
                    </a:p>
                  </a:txBody>
                  <a:tcPr marL="28575" marR="28575" marT="19050" marB="19050" anchor="b">
                    <a:lnL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/>
                        <a:t>0.50</a:t>
                      </a:r>
                      <a:endParaRPr sz="1000"/>
                    </a:p>
                  </a:txBody>
                  <a:tcPr marL="28575" marR="28575" marT="19050" marB="19050" anchor="b">
                    <a:lnL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/>
                        <a:t>0.500</a:t>
                      </a:r>
                      <a:endParaRPr sz="1000"/>
                    </a:p>
                  </a:txBody>
                  <a:tcPr marL="28575" marR="28575" marT="19050" marB="19050" anchor="b">
                    <a:lnL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/>
                        <a:t>1</a:t>
                      </a:r>
                      <a:endParaRPr sz="1000"/>
                    </a:p>
                  </a:txBody>
                  <a:tcPr marL="28575" marR="28575" marT="19050" marB="19050" anchor="b">
                    <a:lnL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/>
                        <a:t>0</a:t>
                      </a:r>
                      <a:endParaRPr sz="1000"/>
                    </a:p>
                  </a:txBody>
                  <a:tcPr marL="28575" marR="28575" marT="19050" marB="19050" anchor="b">
                    <a:lnL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/>
                        <a:t>0.667</a:t>
                      </a:r>
                      <a:endParaRPr sz="1000"/>
                    </a:p>
                  </a:txBody>
                  <a:tcPr marL="28575" marR="28575" marT="19050" marB="19050" anchor="b">
                    <a:lnL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</a:tr>
            </a:tbl>
          </a:graphicData>
        </a:graphic>
      </p:graphicFrame>
      <p:cxnSp>
        <p:nvCxnSpPr>
          <p:cNvPr id="601" name="Google Shape;601;p31"/>
          <p:cNvCxnSpPr/>
          <p:nvPr/>
        </p:nvCxnSpPr>
        <p:spPr>
          <a:xfrm>
            <a:off x="1600675" y="1502700"/>
            <a:ext cx="4200" cy="25674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602" name="Google Shape;602;p31"/>
          <p:cNvSpPr/>
          <p:nvPr/>
        </p:nvSpPr>
        <p:spPr>
          <a:xfrm>
            <a:off x="1561975" y="1749450"/>
            <a:ext cx="81600" cy="90300"/>
          </a:xfrm>
          <a:prstGeom prst="flowChartConnector">
            <a:avLst/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3" name="Google Shape;603;p31"/>
          <p:cNvSpPr/>
          <p:nvPr/>
        </p:nvSpPr>
        <p:spPr>
          <a:xfrm>
            <a:off x="1559400" y="2245350"/>
            <a:ext cx="81600" cy="90300"/>
          </a:xfrm>
          <a:prstGeom prst="flowChartConnector">
            <a:avLst/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4" name="Google Shape;604;p31"/>
          <p:cNvSpPr/>
          <p:nvPr/>
        </p:nvSpPr>
        <p:spPr>
          <a:xfrm>
            <a:off x="1559400" y="2817450"/>
            <a:ext cx="81600" cy="90300"/>
          </a:xfrm>
          <a:prstGeom prst="flowChartConnector">
            <a:avLst/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5" name="Google Shape;605;p31"/>
          <p:cNvSpPr/>
          <p:nvPr/>
        </p:nvSpPr>
        <p:spPr>
          <a:xfrm>
            <a:off x="1561975" y="3020375"/>
            <a:ext cx="81600" cy="90300"/>
          </a:xfrm>
          <a:prstGeom prst="flowChartConnector">
            <a:avLst/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6" name="Google Shape;606;p31"/>
          <p:cNvSpPr/>
          <p:nvPr/>
        </p:nvSpPr>
        <p:spPr>
          <a:xfrm>
            <a:off x="1559400" y="3237150"/>
            <a:ext cx="81600" cy="90300"/>
          </a:xfrm>
          <a:prstGeom prst="flowChartConnector">
            <a:avLst/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7" name="Google Shape;607;p31"/>
          <p:cNvSpPr/>
          <p:nvPr/>
        </p:nvSpPr>
        <p:spPr>
          <a:xfrm>
            <a:off x="1559400" y="3402500"/>
            <a:ext cx="81600" cy="90300"/>
          </a:xfrm>
          <a:prstGeom prst="flowChartConnector">
            <a:avLst/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8" name="Google Shape;608;p31"/>
          <p:cNvSpPr/>
          <p:nvPr/>
        </p:nvSpPr>
        <p:spPr>
          <a:xfrm>
            <a:off x="1561975" y="3511925"/>
            <a:ext cx="81600" cy="90300"/>
          </a:xfrm>
          <a:prstGeom prst="flowChartConnector">
            <a:avLst/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9" name="Google Shape;609;p31"/>
          <p:cNvSpPr/>
          <p:nvPr/>
        </p:nvSpPr>
        <p:spPr>
          <a:xfrm>
            <a:off x="1559400" y="3621350"/>
            <a:ext cx="81600" cy="90300"/>
          </a:xfrm>
          <a:prstGeom prst="flowChartConnector">
            <a:avLst/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0" name="Google Shape;610;p31"/>
          <p:cNvSpPr/>
          <p:nvPr/>
        </p:nvSpPr>
        <p:spPr>
          <a:xfrm>
            <a:off x="1559400" y="3748025"/>
            <a:ext cx="81600" cy="90300"/>
          </a:xfrm>
          <a:prstGeom prst="flowChartConnector">
            <a:avLst/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1" name="Google Shape;611;p31"/>
          <p:cNvSpPr/>
          <p:nvPr/>
        </p:nvSpPr>
        <p:spPr>
          <a:xfrm>
            <a:off x="1559400" y="3917575"/>
            <a:ext cx="81600" cy="90300"/>
          </a:xfrm>
          <a:prstGeom prst="flowChartConnector">
            <a:avLst/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2" name="Google Shape;612;p31"/>
          <p:cNvSpPr/>
          <p:nvPr/>
        </p:nvSpPr>
        <p:spPr>
          <a:xfrm>
            <a:off x="1559400" y="1539225"/>
            <a:ext cx="81600" cy="90300"/>
          </a:xfrm>
          <a:prstGeom prst="flowChartConnector">
            <a:avLst/>
          </a:prstGeom>
          <a:solidFill>
            <a:srgbClr val="38761D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3" name="Google Shape;613;p31"/>
          <p:cNvSpPr/>
          <p:nvPr/>
        </p:nvSpPr>
        <p:spPr>
          <a:xfrm>
            <a:off x="1559400" y="1644338"/>
            <a:ext cx="81600" cy="90300"/>
          </a:xfrm>
          <a:prstGeom prst="flowChartConnector">
            <a:avLst/>
          </a:prstGeom>
          <a:solidFill>
            <a:srgbClr val="38761D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4" name="Google Shape;614;p31"/>
          <p:cNvSpPr/>
          <p:nvPr/>
        </p:nvSpPr>
        <p:spPr>
          <a:xfrm>
            <a:off x="1561975" y="1854550"/>
            <a:ext cx="81600" cy="90300"/>
          </a:xfrm>
          <a:prstGeom prst="flowChartConnector">
            <a:avLst/>
          </a:prstGeom>
          <a:solidFill>
            <a:srgbClr val="38761D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5" name="Google Shape;615;p31"/>
          <p:cNvSpPr/>
          <p:nvPr/>
        </p:nvSpPr>
        <p:spPr>
          <a:xfrm>
            <a:off x="1561975" y="1997400"/>
            <a:ext cx="81600" cy="90300"/>
          </a:xfrm>
          <a:prstGeom prst="flowChartConnector">
            <a:avLst/>
          </a:prstGeom>
          <a:solidFill>
            <a:srgbClr val="38761D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6" name="Google Shape;616;p31"/>
          <p:cNvSpPr/>
          <p:nvPr/>
        </p:nvSpPr>
        <p:spPr>
          <a:xfrm>
            <a:off x="1561975" y="2121375"/>
            <a:ext cx="81600" cy="90300"/>
          </a:xfrm>
          <a:prstGeom prst="flowChartConnector">
            <a:avLst/>
          </a:prstGeom>
          <a:solidFill>
            <a:srgbClr val="38761D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7" name="Google Shape;617;p31"/>
          <p:cNvSpPr/>
          <p:nvPr/>
        </p:nvSpPr>
        <p:spPr>
          <a:xfrm>
            <a:off x="1559400" y="2369325"/>
            <a:ext cx="81600" cy="90300"/>
          </a:xfrm>
          <a:prstGeom prst="flowChartConnector">
            <a:avLst/>
          </a:prstGeom>
          <a:solidFill>
            <a:srgbClr val="38761D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8" name="Google Shape;618;p31"/>
          <p:cNvSpPr/>
          <p:nvPr/>
        </p:nvSpPr>
        <p:spPr>
          <a:xfrm>
            <a:off x="1559400" y="2671563"/>
            <a:ext cx="81600" cy="90300"/>
          </a:xfrm>
          <a:prstGeom prst="flowChartConnector">
            <a:avLst/>
          </a:prstGeom>
          <a:solidFill>
            <a:srgbClr val="38761D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9" name="Google Shape;619;p31"/>
          <p:cNvSpPr/>
          <p:nvPr/>
        </p:nvSpPr>
        <p:spPr>
          <a:xfrm>
            <a:off x="1561975" y="3840200"/>
            <a:ext cx="81600" cy="90300"/>
          </a:xfrm>
          <a:prstGeom prst="flowChartConnector">
            <a:avLst/>
          </a:prstGeom>
          <a:solidFill>
            <a:srgbClr val="38761D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0" name="Google Shape;620;p31"/>
          <p:cNvSpPr/>
          <p:nvPr/>
        </p:nvSpPr>
        <p:spPr>
          <a:xfrm>
            <a:off x="1559400" y="2493300"/>
            <a:ext cx="81600" cy="90300"/>
          </a:xfrm>
          <a:prstGeom prst="flowChartConnector">
            <a:avLst/>
          </a:prstGeom>
          <a:solidFill>
            <a:srgbClr val="38761D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1" name="Google Shape;621;p31"/>
          <p:cNvSpPr/>
          <p:nvPr/>
        </p:nvSpPr>
        <p:spPr>
          <a:xfrm>
            <a:off x="1559400" y="2617275"/>
            <a:ext cx="81600" cy="90300"/>
          </a:xfrm>
          <a:prstGeom prst="flowChartConnector">
            <a:avLst/>
          </a:prstGeom>
          <a:solidFill>
            <a:srgbClr val="38761D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2" name="Google Shape;622;p31"/>
          <p:cNvSpPr txBox="1"/>
          <p:nvPr/>
        </p:nvSpPr>
        <p:spPr>
          <a:xfrm>
            <a:off x="1275150" y="1271925"/>
            <a:ext cx="1172100" cy="119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/>
              <a:t>Score = 1</a:t>
            </a:r>
            <a:endParaRPr sz="800"/>
          </a:p>
        </p:txBody>
      </p:sp>
      <p:sp>
        <p:nvSpPr>
          <p:cNvPr id="623" name="Google Shape;623;p31"/>
          <p:cNvSpPr txBox="1"/>
          <p:nvPr/>
        </p:nvSpPr>
        <p:spPr>
          <a:xfrm>
            <a:off x="1275150" y="4015125"/>
            <a:ext cx="1172100" cy="119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/>
              <a:t>Score = 0</a:t>
            </a:r>
            <a:endParaRPr sz="800"/>
          </a:p>
        </p:txBody>
      </p:sp>
      <p:cxnSp>
        <p:nvCxnSpPr>
          <p:cNvPr id="624" name="Google Shape;624;p31"/>
          <p:cNvCxnSpPr/>
          <p:nvPr/>
        </p:nvCxnSpPr>
        <p:spPr>
          <a:xfrm rot="10800000" flipH="1">
            <a:off x="1167025" y="1513638"/>
            <a:ext cx="871500" cy="8700"/>
          </a:xfrm>
          <a:prstGeom prst="straightConnector1">
            <a:avLst/>
          </a:prstGeom>
          <a:noFill/>
          <a:ln w="9525" cap="flat" cmpd="sng">
            <a:solidFill>
              <a:srgbClr val="B7B7B7"/>
            </a:solidFill>
            <a:prstDash val="dash"/>
            <a:round/>
            <a:headEnd type="none" w="med" len="med"/>
            <a:tailEnd type="none" w="med" len="med"/>
          </a:ln>
        </p:spPr>
      </p:cxnSp>
      <p:cxnSp>
        <p:nvCxnSpPr>
          <p:cNvPr id="625" name="Google Shape;625;p31"/>
          <p:cNvCxnSpPr/>
          <p:nvPr/>
        </p:nvCxnSpPr>
        <p:spPr>
          <a:xfrm rot="10800000" flipH="1">
            <a:off x="1164450" y="1625675"/>
            <a:ext cx="871500" cy="8700"/>
          </a:xfrm>
          <a:prstGeom prst="straightConnector1">
            <a:avLst/>
          </a:prstGeom>
          <a:noFill/>
          <a:ln w="9525" cap="flat" cmpd="sng">
            <a:solidFill>
              <a:srgbClr val="B7B7B7"/>
            </a:solidFill>
            <a:prstDash val="dash"/>
            <a:round/>
            <a:headEnd type="none" w="med" len="med"/>
            <a:tailEnd type="none" w="med" len="med"/>
          </a:ln>
        </p:spPr>
      </p:cxnSp>
      <p:cxnSp>
        <p:nvCxnSpPr>
          <p:cNvPr id="626" name="Google Shape;626;p31"/>
          <p:cNvCxnSpPr/>
          <p:nvPr/>
        </p:nvCxnSpPr>
        <p:spPr>
          <a:xfrm rot="10800000" flipH="1">
            <a:off x="1167025" y="1737688"/>
            <a:ext cx="871500" cy="8700"/>
          </a:xfrm>
          <a:prstGeom prst="straightConnector1">
            <a:avLst/>
          </a:prstGeom>
          <a:noFill/>
          <a:ln w="9525" cap="flat" cmpd="sng">
            <a:solidFill>
              <a:srgbClr val="B7B7B7"/>
            </a:solidFill>
            <a:prstDash val="dash"/>
            <a:round/>
            <a:headEnd type="none" w="med" len="med"/>
            <a:tailEnd type="none" w="med" len="med"/>
          </a:ln>
        </p:spPr>
      </p:cxnSp>
      <p:cxnSp>
        <p:nvCxnSpPr>
          <p:cNvPr id="627" name="Google Shape;627;p31"/>
          <p:cNvCxnSpPr/>
          <p:nvPr/>
        </p:nvCxnSpPr>
        <p:spPr>
          <a:xfrm rot="10800000" flipH="1">
            <a:off x="1164450" y="1842800"/>
            <a:ext cx="871500" cy="8700"/>
          </a:xfrm>
          <a:prstGeom prst="straightConnector1">
            <a:avLst/>
          </a:prstGeom>
          <a:noFill/>
          <a:ln w="9525" cap="flat" cmpd="sng">
            <a:solidFill>
              <a:srgbClr val="B7B7B7"/>
            </a:solidFill>
            <a:prstDash val="dash"/>
            <a:round/>
            <a:headEnd type="none" w="med" len="med"/>
            <a:tailEnd type="none" w="med" len="med"/>
          </a:ln>
        </p:spPr>
      </p:cxnSp>
      <p:cxnSp>
        <p:nvCxnSpPr>
          <p:cNvPr id="628" name="Google Shape;628;p31"/>
          <p:cNvCxnSpPr/>
          <p:nvPr/>
        </p:nvCxnSpPr>
        <p:spPr>
          <a:xfrm rot="10800000" flipH="1">
            <a:off x="1167025" y="1966775"/>
            <a:ext cx="871500" cy="8700"/>
          </a:xfrm>
          <a:prstGeom prst="straightConnector1">
            <a:avLst/>
          </a:prstGeom>
          <a:noFill/>
          <a:ln w="9525" cap="flat" cmpd="sng">
            <a:solidFill>
              <a:srgbClr val="B7B7B7"/>
            </a:solidFill>
            <a:prstDash val="dash"/>
            <a:round/>
            <a:headEnd type="none" w="med" len="med"/>
            <a:tailEnd type="none" w="med" len="med"/>
          </a:ln>
        </p:spPr>
      </p:cxnSp>
      <p:cxnSp>
        <p:nvCxnSpPr>
          <p:cNvPr id="629" name="Google Shape;629;p31"/>
          <p:cNvCxnSpPr/>
          <p:nvPr/>
        </p:nvCxnSpPr>
        <p:spPr>
          <a:xfrm rot="10800000" flipH="1">
            <a:off x="1167775" y="2100188"/>
            <a:ext cx="871500" cy="8700"/>
          </a:xfrm>
          <a:prstGeom prst="straightConnector1">
            <a:avLst/>
          </a:prstGeom>
          <a:noFill/>
          <a:ln w="9525" cap="flat" cmpd="sng">
            <a:solidFill>
              <a:srgbClr val="B7B7B7"/>
            </a:solidFill>
            <a:prstDash val="dash"/>
            <a:round/>
            <a:headEnd type="none" w="med" len="med"/>
            <a:tailEnd type="none" w="med" len="med"/>
          </a:ln>
        </p:spPr>
      </p:cxnSp>
      <p:cxnSp>
        <p:nvCxnSpPr>
          <p:cNvPr id="630" name="Google Shape;630;p31"/>
          <p:cNvCxnSpPr/>
          <p:nvPr/>
        </p:nvCxnSpPr>
        <p:spPr>
          <a:xfrm rot="10800000" flipH="1">
            <a:off x="1167775" y="2224163"/>
            <a:ext cx="871500" cy="8700"/>
          </a:xfrm>
          <a:prstGeom prst="straightConnector1">
            <a:avLst/>
          </a:prstGeom>
          <a:noFill/>
          <a:ln w="9525" cap="flat" cmpd="sng">
            <a:solidFill>
              <a:srgbClr val="B7B7B7"/>
            </a:solidFill>
            <a:prstDash val="dash"/>
            <a:round/>
            <a:headEnd type="none" w="med" len="med"/>
            <a:tailEnd type="none" w="med" len="med"/>
          </a:ln>
        </p:spPr>
      </p:cxnSp>
      <p:cxnSp>
        <p:nvCxnSpPr>
          <p:cNvPr id="631" name="Google Shape;631;p31"/>
          <p:cNvCxnSpPr/>
          <p:nvPr/>
        </p:nvCxnSpPr>
        <p:spPr>
          <a:xfrm rot="10800000" flipH="1">
            <a:off x="1164450" y="2348138"/>
            <a:ext cx="871500" cy="8700"/>
          </a:xfrm>
          <a:prstGeom prst="straightConnector1">
            <a:avLst/>
          </a:prstGeom>
          <a:noFill/>
          <a:ln w="9525" cap="flat" cmpd="sng">
            <a:solidFill>
              <a:srgbClr val="B7B7B7"/>
            </a:solidFill>
            <a:prstDash val="dash"/>
            <a:round/>
            <a:headEnd type="none" w="med" len="med"/>
            <a:tailEnd type="none" w="med" len="med"/>
          </a:ln>
        </p:spPr>
      </p:cxnSp>
      <p:cxnSp>
        <p:nvCxnSpPr>
          <p:cNvPr id="632" name="Google Shape;632;p31"/>
          <p:cNvCxnSpPr/>
          <p:nvPr/>
        </p:nvCxnSpPr>
        <p:spPr>
          <a:xfrm rot="10800000" flipH="1">
            <a:off x="1167775" y="2472113"/>
            <a:ext cx="871500" cy="8700"/>
          </a:xfrm>
          <a:prstGeom prst="straightConnector1">
            <a:avLst/>
          </a:prstGeom>
          <a:noFill/>
          <a:ln w="9525" cap="flat" cmpd="sng">
            <a:solidFill>
              <a:srgbClr val="B7B7B7"/>
            </a:solidFill>
            <a:prstDash val="dash"/>
            <a:round/>
            <a:headEnd type="none" w="med" len="med"/>
            <a:tailEnd type="none" w="med" len="med"/>
          </a:ln>
        </p:spPr>
      </p:cxnSp>
      <p:cxnSp>
        <p:nvCxnSpPr>
          <p:cNvPr id="633" name="Google Shape;633;p31"/>
          <p:cNvCxnSpPr/>
          <p:nvPr/>
        </p:nvCxnSpPr>
        <p:spPr>
          <a:xfrm rot="10800000" flipH="1">
            <a:off x="1167775" y="2596088"/>
            <a:ext cx="871500" cy="8700"/>
          </a:xfrm>
          <a:prstGeom prst="straightConnector1">
            <a:avLst/>
          </a:prstGeom>
          <a:noFill/>
          <a:ln w="9525" cap="flat" cmpd="sng">
            <a:solidFill>
              <a:srgbClr val="B7B7B7"/>
            </a:solidFill>
            <a:prstDash val="dash"/>
            <a:round/>
            <a:headEnd type="none" w="med" len="med"/>
            <a:tailEnd type="none" w="med" len="med"/>
          </a:ln>
        </p:spPr>
      </p:cxnSp>
      <p:cxnSp>
        <p:nvCxnSpPr>
          <p:cNvPr id="634" name="Google Shape;634;p31"/>
          <p:cNvCxnSpPr/>
          <p:nvPr/>
        </p:nvCxnSpPr>
        <p:spPr>
          <a:xfrm rot="10800000" flipH="1">
            <a:off x="1164450" y="2706763"/>
            <a:ext cx="871500" cy="8700"/>
          </a:xfrm>
          <a:prstGeom prst="straightConnector1">
            <a:avLst/>
          </a:prstGeom>
          <a:noFill/>
          <a:ln w="9525" cap="flat" cmpd="sng">
            <a:solidFill>
              <a:srgbClr val="B7B7B7"/>
            </a:solidFill>
            <a:prstDash val="dash"/>
            <a:round/>
            <a:headEnd type="none" w="med" len="med"/>
            <a:tailEnd type="none" w="med" len="med"/>
          </a:ln>
        </p:spPr>
      </p:cxnSp>
      <p:cxnSp>
        <p:nvCxnSpPr>
          <p:cNvPr id="635" name="Google Shape;635;p31"/>
          <p:cNvCxnSpPr/>
          <p:nvPr/>
        </p:nvCxnSpPr>
        <p:spPr>
          <a:xfrm rot="10800000" flipH="1">
            <a:off x="1167775" y="2808225"/>
            <a:ext cx="871500" cy="8700"/>
          </a:xfrm>
          <a:prstGeom prst="straightConnector1">
            <a:avLst/>
          </a:prstGeom>
          <a:noFill/>
          <a:ln w="9525" cap="flat" cmpd="sng">
            <a:solidFill>
              <a:srgbClr val="B7B7B7"/>
            </a:solidFill>
            <a:prstDash val="dash"/>
            <a:round/>
            <a:headEnd type="none" w="med" len="med"/>
            <a:tailEnd type="none" w="med" len="med"/>
          </a:ln>
        </p:spPr>
      </p:cxnSp>
      <p:cxnSp>
        <p:nvCxnSpPr>
          <p:cNvPr id="636" name="Google Shape;636;p31"/>
          <p:cNvCxnSpPr/>
          <p:nvPr/>
        </p:nvCxnSpPr>
        <p:spPr>
          <a:xfrm rot="10800000" flipH="1">
            <a:off x="1167775" y="2959700"/>
            <a:ext cx="871500" cy="8700"/>
          </a:xfrm>
          <a:prstGeom prst="straightConnector1">
            <a:avLst/>
          </a:prstGeom>
          <a:noFill/>
          <a:ln w="9525" cap="flat" cmpd="sng">
            <a:solidFill>
              <a:srgbClr val="B7B7B7"/>
            </a:solidFill>
            <a:prstDash val="dash"/>
            <a:round/>
            <a:headEnd type="none" w="med" len="med"/>
            <a:tailEnd type="none" w="med" len="med"/>
          </a:ln>
        </p:spPr>
      </p:cxnSp>
      <p:cxnSp>
        <p:nvCxnSpPr>
          <p:cNvPr id="637" name="Google Shape;637;p31"/>
          <p:cNvCxnSpPr/>
          <p:nvPr/>
        </p:nvCxnSpPr>
        <p:spPr>
          <a:xfrm rot="10800000" flipH="1">
            <a:off x="1164450" y="3158888"/>
            <a:ext cx="871500" cy="8700"/>
          </a:xfrm>
          <a:prstGeom prst="straightConnector1">
            <a:avLst/>
          </a:prstGeom>
          <a:noFill/>
          <a:ln w="9525" cap="flat" cmpd="sng">
            <a:solidFill>
              <a:srgbClr val="B7B7B7"/>
            </a:solidFill>
            <a:prstDash val="dash"/>
            <a:round/>
            <a:headEnd type="none" w="med" len="med"/>
            <a:tailEnd type="none" w="med" len="med"/>
          </a:ln>
        </p:spPr>
      </p:cxnSp>
      <p:cxnSp>
        <p:nvCxnSpPr>
          <p:cNvPr id="638" name="Google Shape;638;p31"/>
          <p:cNvCxnSpPr/>
          <p:nvPr/>
        </p:nvCxnSpPr>
        <p:spPr>
          <a:xfrm rot="10800000" flipH="1">
            <a:off x="1164450" y="3335400"/>
            <a:ext cx="871500" cy="8700"/>
          </a:xfrm>
          <a:prstGeom prst="straightConnector1">
            <a:avLst/>
          </a:prstGeom>
          <a:noFill/>
          <a:ln w="9525" cap="flat" cmpd="sng">
            <a:solidFill>
              <a:srgbClr val="B7B7B7"/>
            </a:solidFill>
            <a:prstDash val="dash"/>
            <a:round/>
            <a:headEnd type="none" w="med" len="med"/>
            <a:tailEnd type="none" w="med" len="med"/>
          </a:ln>
        </p:spPr>
      </p:cxnSp>
      <p:cxnSp>
        <p:nvCxnSpPr>
          <p:cNvPr id="639" name="Google Shape;639;p31"/>
          <p:cNvCxnSpPr/>
          <p:nvPr/>
        </p:nvCxnSpPr>
        <p:spPr>
          <a:xfrm rot="10800000" flipH="1">
            <a:off x="1167775" y="3498000"/>
            <a:ext cx="871500" cy="8700"/>
          </a:xfrm>
          <a:prstGeom prst="straightConnector1">
            <a:avLst/>
          </a:prstGeom>
          <a:noFill/>
          <a:ln w="9525" cap="flat" cmpd="sng">
            <a:solidFill>
              <a:srgbClr val="B7B7B7"/>
            </a:solidFill>
            <a:prstDash val="dash"/>
            <a:round/>
            <a:headEnd type="none" w="med" len="med"/>
            <a:tailEnd type="none" w="med" len="med"/>
          </a:ln>
        </p:spPr>
      </p:cxnSp>
      <p:cxnSp>
        <p:nvCxnSpPr>
          <p:cNvPr id="640" name="Google Shape;640;p31"/>
          <p:cNvCxnSpPr/>
          <p:nvPr/>
        </p:nvCxnSpPr>
        <p:spPr>
          <a:xfrm rot="10800000" flipH="1">
            <a:off x="1164450" y="3616050"/>
            <a:ext cx="871500" cy="8700"/>
          </a:xfrm>
          <a:prstGeom prst="straightConnector1">
            <a:avLst/>
          </a:prstGeom>
          <a:noFill/>
          <a:ln w="9525" cap="flat" cmpd="sng">
            <a:solidFill>
              <a:srgbClr val="B7B7B7"/>
            </a:solidFill>
            <a:prstDash val="dash"/>
            <a:round/>
            <a:headEnd type="none" w="med" len="med"/>
            <a:tailEnd type="none" w="med" len="med"/>
          </a:ln>
        </p:spPr>
      </p:cxnSp>
      <p:cxnSp>
        <p:nvCxnSpPr>
          <p:cNvPr id="641" name="Google Shape;641;p31"/>
          <p:cNvCxnSpPr/>
          <p:nvPr/>
        </p:nvCxnSpPr>
        <p:spPr>
          <a:xfrm rot="10800000" flipH="1">
            <a:off x="1164450" y="3725475"/>
            <a:ext cx="871500" cy="8700"/>
          </a:xfrm>
          <a:prstGeom prst="straightConnector1">
            <a:avLst/>
          </a:prstGeom>
          <a:noFill/>
          <a:ln w="9525" cap="flat" cmpd="sng">
            <a:solidFill>
              <a:srgbClr val="B7B7B7"/>
            </a:solidFill>
            <a:prstDash val="dash"/>
            <a:round/>
            <a:headEnd type="none" w="med" len="med"/>
            <a:tailEnd type="none" w="med" len="med"/>
          </a:ln>
        </p:spPr>
      </p:cxnSp>
      <p:cxnSp>
        <p:nvCxnSpPr>
          <p:cNvPr id="642" name="Google Shape;642;p31"/>
          <p:cNvCxnSpPr/>
          <p:nvPr/>
        </p:nvCxnSpPr>
        <p:spPr>
          <a:xfrm rot="10800000" flipH="1">
            <a:off x="1164450" y="3852163"/>
            <a:ext cx="871500" cy="8700"/>
          </a:xfrm>
          <a:prstGeom prst="straightConnector1">
            <a:avLst/>
          </a:prstGeom>
          <a:noFill/>
          <a:ln w="9525" cap="flat" cmpd="sng">
            <a:solidFill>
              <a:srgbClr val="B7B7B7"/>
            </a:solidFill>
            <a:prstDash val="dash"/>
            <a:round/>
            <a:headEnd type="none" w="med" len="med"/>
            <a:tailEnd type="none" w="med" len="med"/>
          </a:ln>
        </p:spPr>
      </p:cxnSp>
      <p:cxnSp>
        <p:nvCxnSpPr>
          <p:cNvPr id="643" name="Google Shape;643;p31"/>
          <p:cNvCxnSpPr/>
          <p:nvPr/>
        </p:nvCxnSpPr>
        <p:spPr>
          <a:xfrm rot="10800000" flipH="1">
            <a:off x="1167775" y="3922363"/>
            <a:ext cx="871500" cy="8700"/>
          </a:xfrm>
          <a:prstGeom prst="straightConnector1">
            <a:avLst/>
          </a:prstGeom>
          <a:noFill/>
          <a:ln w="9525" cap="flat" cmpd="sng">
            <a:solidFill>
              <a:srgbClr val="B7B7B7"/>
            </a:solidFill>
            <a:prstDash val="dash"/>
            <a:round/>
            <a:headEnd type="none" w="med" len="med"/>
            <a:tailEnd type="none" w="med" len="med"/>
          </a:ln>
        </p:spPr>
      </p:cxnSp>
      <p:cxnSp>
        <p:nvCxnSpPr>
          <p:cNvPr id="644" name="Google Shape;644;p31"/>
          <p:cNvCxnSpPr/>
          <p:nvPr/>
        </p:nvCxnSpPr>
        <p:spPr>
          <a:xfrm rot="10800000" flipH="1">
            <a:off x="1164450" y="4036513"/>
            <a:ext cx="871500" cy="8700"/>
          </a:xfrm>
          <a:prstGeom prst="straightConnector1">
            <a:avLst/>
          </a:prstGeom>
          <a:noFill/>
          <a:ln w="9525" cap="flat" cmpd="sng">
            <a:solidFill>
              <a:srgbClr val="B7B7B7"/>
            </a:solidFill>
            <a:prstDash val="dash"/>
            <a:round/>
            <a:headEnd type="none" w="med" len="med"/>
            <a:tailEnd type="none" w="med" len="med"/>
          </a:ln>
        </p:spPr>
      </p:cxnSp>
      <p:sp>
        <p:nvSpPr>
          <p:cNvPr id="645" name="Google Shape;645;p31"/>
          <p:cNvSpPr txBox="1"/>
          <p:nvPr/>
        </p:nvSpPr>
        <p:spPr>
          <a:xfrm>
            <a:off x="490500" y="3993775"/>
            <a:ext cx="759900" cy="9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600"/>
              <a:t>Threshold = 0.00</a:t>
            </a:r>
            <a:endParaRPr sz="600"/>
          </a:p>
        </p:txBody>
      </p:sp>
      <p:sp>
        <p:nvSpPr>
          <p:cNvPr id="646" name="Google Shape;646;p31"/>
          <p:cNvSpPr txBox="1"/>
          <p:nvPr/>
        </p:nvSpPr>
        <p:spPr>
          <a:xfrm>
            <a:off x="490500" y="1456025"/>
            <a:ext cx="759900" cy="9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600"/>
              <a:t>Threshold = 1.00</a:t>
            </a:r>
            <a:endParaRPr sz="600"/>
          </a:p>
        </p:txBody>
      </p:sp>
      <p:sp>
        <p:nvSpPr>
          <p:cNvPr id="647" name="Google Shape;647;p31"/>
          <p:cNvSpPr txBox="1"/>
          <p:nvPr/>
        </p:nvSpPr>
        <p:spPr>
          <a:xfrm>
            <a:off x="545250" y="298150"/>
            <a:ext cx="2181000" cy="46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Threshold Scanning</a:t>
            </a: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1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Topics</a:t>
            </a:r>
            <a:endParaRPr/>
          </a:p>
        </p:txBody>
      </p:sp>
      <p:sp>
        <p:nvSpPr>
          <p:cNvPr id="61" name="Google Shape;61;p1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 dirty="0"/>
              <a:t>Why?</a:t>
            </a:r>
            <a:endParaRPr dirty="0"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 dirty="0"/>
              <a:t>Binary classifiers</a:t>
            </a:r>
            <a:endParaRPr dirty="0"/>
          </a:p>
          <a:p>
            <a:pPr marL="914400" lvl="1" indent="-317500" algn="l" rtl="0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 dirty="0"/>
              <a:t>Rank </a:t>
            </a:r>
            <a:r>
              <a:rPr lang="en" dirty="0" smtClean="0"/>
              <a:t>view</a:t>
            </a:r>
            <a:r>
              <a:rPr lang="en-US" dirty="0" smtClean="0"/>
              <a:t>, </a:t>
            </a:r>
            <a:r>
              <a:rPr lang="en" dirty="0" err="1" smtClean="0"/>
              <a:t>Thresholding</a:t>
            </a:r>
            <a:endParaRPr dirty="0"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 dirty="0" smtClean="0"/>
              <a:t>Metrics</a:t>
            </a:r>
            <a:endParaRPr lang="en-US" dirty="0" smtClean="0"/>
          </a:p>
          <a:p>
            <a:pPr lvl="1">
              <a:spcBef>
                <a:spcPts val="0"/>
              </a:spcBef>
            </a:pPr>
            <a:r>
              <a:rPr lang="en-US" dirty="0"/>
              <a:t>Confusion Matrix</a:t>
            </a:r>
          </a:p>
          <a:p>
            <a:pPr lvl="1">
              <a:spcBef>
                <a:spcPts val="0"/>
              </a:spcBef>
            </a:pPr>
            <a:r>
              <a:rPr lang="en-US" dirty="0"/>
              <a:t>Point metrics: Accuracy, Precision, Recall / Sensitivity, Specificity, F-score</a:t>
            </a:r>
          </a:p>
          <a:p>
            <a:pPr lvl="1">
              <a:spcBef>
                <a:spcPts val="0"/>
              </a:spcBef>
            </a:pPr>
            <a:r>
              <a:rPr lang="en-US" dirty="0"/>
              <a:t>Summary metrics: AU-ROC, AU-PRC, Log-loss.</a:t>
            </a:r>
            <a:endParaRPr lang="en-US" dirty="0" smtClean="0"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-US" dirty="0" smtClean="0"/>
              <a:t>Choosing Metrics</a:t>
            </a:r>
            <a:endParaRPr dirty="0"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 dirty="0"/>
              <a:t>Class Imbalance</a:t>
            </a:r>
            <a:endParaRPr dirty="0"/>
          </a:p>
          <a:p>
            <a:pPr marL="914400" lvl="1" indent="-317500" algn="l" rtl="0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 dirty="0"/>
              <a:t>Failure scenarios for each metric</a:t>
            </a:r>
            <a:endParaRPr dirty="0"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 dirty="0"/>
              <a:t>Multi-class</a:t>
            </a:r>
            <a:endParaRPr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2" name="Google Shape;652;p32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800">
                <a:solidFill>
                  <a:schemeClr val="dk1"/>
                </a:solidFill>
              </a:rPr>
              <a:t>How to summarize the trade-off?</a:t>
            </a:r>
            <a:endParaRPr sz="2800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800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2800">
                <a:solidFill>
                  <a:schemeClr val="dk1"/>
                </a:solidFill>
              </a:rPr>
              <a:t>{Precision, Specificity}     vs     Recall/Sensitivity</a:t>
            </a:r>
            <a:endParaRPr sz="280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1600"/>
              </a:spcAft>
              <a:buNone/>
            </a:pPr>
            <a:endParaRPr sz="2800">
              <a:solidFill>
                <a:schemeClr val="dk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7" name="Google Shape;657;p33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Summary metrics: ROC (rotated version)</a:t>
            </a:r>
            <a:endParaRPr/>
          </a:p>
        </p:txBody>
      </p:sp>
      <p:pic>
        <p:nvPicPr>
          <p:cNvPr id="658" name="Google Shape;658;p33" descr="roc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828800" y="941525"/>
            <a:ext cx="5094634" cy="3820975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659" name="Google Shape;659;p33"/>
          <p:cNvCxnSpPr/>
          <p:nvPr/>
        </p:nvCxnSpPr>
        <p:spPr>
          <a:xfrm>
            <a:off x="1600675" y="1502700"/>
            <a:ext cx="4200" cy="25674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660" name="Google Shape;660;p33"/>
          <p:cNvSpPr/>
          <p:nvPr/>
        </p:nvSpPr>
        <p:spPr>
          <a:xfrm>
            <a:off x="1561975" y="1749450"/>
            <a:ext cx="81600" cy="90300"/>
          </a:xfrm>
          <a:prstGeom prst="flowChartConnector">
            <a:avLst/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1" name="Google Shape;661;p33"/>
          <p:cNvSpPr/>
          <p:nvPr/>
        </p:nvSpPr>
        <p:spPr>
          <a:xfrm>
            <a:off x="1559400" y="2245350"/>
            <a:ext cx="81600" cy="90300"/>
          </a:xfrm>
          <a:prstGeom prst="flowChartConnector">
            <a:avLst/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2" name="Google Shape;662;p33"/>
          <p:cNvSpPr/>
          <p:nvPr/>
        </p:nvSpPr>
        <p:spPr>
          <a:xfrm>
            <a:off x="1559400" y="2817450"/>
            <a:ext cx="81600" cy="90300"/>
          </a:xfrm>
          <a:prstGeom prst="flowChartConnector">
            <a:avLst/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3" name="Google Shape;663;p33"/>
          <p:cNvSpPr/>
          <p:nvPr/>
        </p:nvSpPr>
        <p:spPr>
          <a:xfrm>
            <a:off x="1561975" y="3020375"/>
            <a:ext cx="81600" cy="90300"/>
          </a:xfrm>
          <a:prstGeom prst="flowChartConnector">
            <a:avLst/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4" name="Google Shape;664;p33"/>
          <p:cNvSpPr/>
          <p:nvPr/>
        </p:nvSpPr>
        <p:spPr>
          <a:xfrm>
            <a:off x="1559400" y="3237150"/>
            <a:ext cx="81600" cy="90300"/>
          </a:xfrm>
          <a:prstGeom prst="flowChartConnector">
            <a:avLst/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5" name="Google Shape;665;p33"/>
          <p:cNvSpPr/>
          <p:nvPr/>
        </p:nvSpPr>
        <p:spPr>
          <a:xfrm>
            <a:off x="1559400" y="3402500"/>
            <a:ext cx="81600" cy="90300"/>
          </a:xfrm>
          <a:prstGeom prst="flowChartConnector">
            <a:avLst/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6" name="Google Shape;666;p33"/>
          <p:cNvSpPr/>
          <p:nvPr/>
        </p:nvSpPr>
        <p:spPr>
          <a:xfrm>
            <a:off x="1561975" y="3511925"/>
            <a:ext cx="81600" cy="90300"/>
          </a:xfrm>
          <a:prstGeom prst="flowChartConnector">
            <a:avLst/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7" name="Google Shape;667;p33"/>
          <p:cNvSpPr/>
          <p:nvPr/>
        </p:nvSpPr>
        <p:spPr>
          <a:xfrm>
            <a:off x="1559400" y="3621350"/>
            <a:ext cx="81600" cy="90300"/>
          </a:xfrm>
          <a:prstGeom prst="flowChartConnector">
            <a:avLst/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8" name="Google Shape;668;p33"/>
          <p:cNvSpPr/>
          <p:nvPr/>
        </p:nvSpPr>
        <p:spPr>
          <a:xfrm>
            <a:off x="1559400" y="3748025"/>
            <a:ext cx="81600" cy="90300"/>
          </a:xfrm>
          <a:prstGeom prst="flowChartConnector">
            <a:avLst/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9" name="Google Shape;669;p33"/>
          <p:cNvSpPr/>
          <p:nvPr/>
        </p:nvSpPr>
        <p:spPr>
          <a:xfrm>
            <a:off x="1559400" y="3917575"/>
            <a:ext cx="81600" cy="90300"/>
          </a:xfrm>
          <a:prstGeom prst="flowChartConnector">
            <a:avLst/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0" name="Google Shape;670;p33"/>
          <p:cNvSpPr/>
          <p:nvPr/>
        </p:nvSpPr>
        <p:spPr>
          <a:xfrm>
            <a:off x="1559400" y="1539225"/>
            <a:ext cx="81600" cy="90300"/>
          </a:xfrm>
          <a:prstGeom prst="flowChartConnector">
            <a:avLst/>
          </a:prstGeom>
          <a:solidFill>
            <a:srgbClr val="38761D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1" name="Google Shape;671;p33"/>
          <p:cNvSpPr/>
          <p:nvPr/>
        </p:nvSpPr>
        <p:spPr>
          <a:xfrm>
            <a:off x="1559400" y="1644338"/>
            <a:ext cx="81600" cy="90300"/>
          </a:xfrm>
          <a:prstGeom prst="flowChartConnector">
            <a:avLst/>
          </a:prstGeom>
          <a:solidFill>
            <a:srgbClr val="38761D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2" name="Google Shape;672;p33"/>
          <p:cNvSpPr/>
          <p:nvPr/>
        </p:nvSpPr>
        <p:spPr>
          <a:xfrm>
            <a:off x="1561975" y="1854550"/>
            <a:ext cx="81600" cy="90300"/>
          </a:xfrm>
          <a:prstGeom prst="flowChartConnector">
            <a:avLst/>
          </a:prstGeom>
          <a:solidFill>
            <a:srgbClr val="38761D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3" name="Google Shape;673;p33"/>
          <p:cNvSpPr/>
          <p:nvPr/>
        </p:nvSpPr>
        <p:spPr>
          <a:xfrm>
            <a:off x="1561975" y="1997400"/>
            <a:ext cx="81600" cy="90300"/>
          </a:xfrm>
          <a:prstGeom prst="flowChartConnector">
            <a:avLst/>
          </a:prstGeom>
          <a:solidFill>
            <a:srgbClr val="38761D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4" name="Google Shape;674;p33"/>
          <p:cNvSpPr/>
          <p:nvPr/>
        </p:nvSpPr>
        <p:spPr>
          <a:xfrm>
            <a:off x="1561975" y="2121375"/>
            <a:ext cx="81600" cy="90300"/>
          </a:xfrm>
          <a:prstGeom prst="flowChartConnector">
            <a:avLst/>
          </a:prstGeom>
          <a:solidFill>
            <a:srgbClr val="38761D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5" name="Google Shape;675;p33"/>
          <p:cNvSpPr/>
          <p:nvPr/>
        </p:nvSpPr>
        <p:spPr>
          <a:xfrm>
            <a:off x="1559400" y="2369325"/>
            <a:ext cx="81600" cy="90300"/>
          </a:xfrm>
          <a:prstGeom prst="flowChartConnector">
            <a:avLst/>
          </a:prstGeom>
          <a:solidFill>
            <a:srgbClr val="38761D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6" name="Google Shape;676;p33"/>
          <p:cNvSpPr/>
          <p:nvPr/>
        </p:nvSpPr>
        <p:spPr>
          <a:xfrm>
            <a:off x="1559400" y="2671563"/>
            <a:ext cx="81600" cy="90300"/>
          </a:xfrm>
          <a:prstGeom prst="flowChartConnector">
            <a:avLst/>
          </a:prstGeom>
          <a:solidFill>
            <a:srgbClr val="38761D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7" name="Google Shape;677;p33"/>
          <p:cNvSpPr/>
          <p:nvPr/>
        </p:nvSpPr>
        <p:spPr>
          <a:xfrm>
            <a:off x="1561975" y="3840200"/>
            <a:ext cx="81600" cy="90300"/>
          </a:xfrm>
          <a:prstGeom prst="flowChartConnector">
            <a:avLst/>
          </a:prstGeom>
          <a:solidFill>
            <a:srgbClr val="38761D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8" name="Google Shape;678;p33"/>
          <p:cNvSpPr/>
          <p:nvPr/>
        </p:nvSpPr>
        <p:spPr>
          <a:xfrm>
            <a:off x="1559400" y="2493300"/>
            <a:ext cx="81600" cy="90300"/>
          </a:xfrm>
          <a:prstGeom prst="flowChartConnector">
            <a:avLst/>
          </a:prstGeom>
          <a:solidFill>
            <a:srgbClr val="38761D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9" name="Google Shape;679;p33"/>
          <p:cNvSpPr/>
          <p:nvPr/>
        </p:nvSpPr>
        <p:spPr>
          <a:xfrm>
            <a:off x="1559400" y="2617275"/>
            <a:ext cx="81600" cy="90300"/>
          </a:xfrm>
          <a:prstGeom prst="flowChartConnector">
            <a:avLst/>
          </a:prstGeom>
          <a:solidFill>
            <a:srgbClr val="38761D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0" name="Google Shape;680;p33"/>
          <p:cNvSpPr txBox="1"/>
          <p:nvPr/>
        </p:nvSpPr>
        <p:spPr>
          <a:xfrm>
            <a:off x="1275150" y="1271925"/>
            <a:ext cx="1172100" cy="119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/>
              <a:t>Score = 1</a:t>
            </a:r>
            <a:endParaRPr sz="800"/>
          </a:p>
        </p:txBody>
      </p:sp>
      <p:sp>
        <p:nvSpPr>
          <p:cNvPr id="681" name="Google Shape;681;p33"/>
          <p:cNvSpPr txBox="1"/>
          <p:nvPr/>
        </p:nvSpPr>
        <p:spPr>
          <a:xfrm>
            <a:off x="1275150" y="4015125"/>
            <a:ext cx="1172100" cy="119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/>
              <a:t>Score = 0</a:t>
            </a:r>
            <a:endParaRPr sz="80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" name="Google Shape;686;p3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Summary metrics: PRC</a:t>
            </a:r>
            <a:endParaRPr/>
          </a:p>
        </p:txBody>
      </p:sp>
      <p:pic>
        <p:nvPicPr>
          <p:cNvPr id="687" name="Google Shape;687;p34" descr="pr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828800" y="941525"/>
            <a:ext cx="5094634" cy="3820975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688" name="Google Shape;688;p34"/>
          <p:cNvCxnSpPr/>
          <p:nvPr/>
        </p:nvCxnSpPr>
        <p:spPr>
          <a:xfrm>
            <a:off x="1600675" y="1502700"/>
            <a:ext cx="4200" cy="25674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689" name="Google Shape;689;p34"/>
          <p:cNvSpPr/>
          <p:nvPr/>
        </p:nvSpPr>
        <p:spPr>
          <a:xfrm>
            <a:off x="1561975" y="1749450"/>
            <a:ext cx="81600" cy="90300"/>
          </a:xfrm>
          <a:prstGeom prst="flowChartConnector">
            <a:avLst/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0" name="Google Shape;690;p34"/>
          <p:cNvSpPr/>
          <p:nvPr/>
        </p:nvSpPr>
        <p:spPr>
          <a:xfrm>
            <a:off x="1559400" y="2245350"/>
            <a:ext cx="81600" cy="90300"/>
          </a:xfrm>
          <a:prstGeom prst="flowChartConnector">
            <a:avLst/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1" name="Google Shape;691;p34"/>
          <p:cNvSpPr/>
          <p:nvPr/>
        </p:nvSpPr>
        <p:spPr>
          <a:xfrm>
            <a:off x="1559400" y="2817450"/>
            <a:ext cx="81600" cy="90300"/>
          </a:xfrm>
          <a:prstGeom prst="flowChartConnector">
            <a:avLst/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2" name="Google Shape;692;p34"/>
          <p:cNvSpPr/>
          <p:nvPr/>
        </p:nvSpPr>
        <p:spPr>
          <a:xfrm>
            <a:off x="1561975" y="3020375"/>
            <a:ext cx="81600" cy="90300"/>
          </a:xfrm>
          <a:prstGeom prst="flowChartConnector">
            <a:avLst/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3" name="Google Shape;693;p34"/>
          <p:cNvSpPr/>
          <p:nvPr/>
        </p:nvSpPr>
        <p:spPr>
          <a:xfrm>
            <a:off x="1559400" y="3237150"/>
            <a:ext cx="81600" cy="90300"/>
          </a:xfrm>
          <a:prstGeom prst="flowChartConnector">
            <a:avLst/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4" name="Google Shape;694;p34"/>
          <p:cNvSpPr/>
          <p:nvPr/>
        </p:nvSpPr>
        <p:spPr>
          <a:xfrm>
            <a:off x="1559400" y="3402500"/>
            <a:ext cx="81600" cy="90300"/>
          </a:xfrm>
          <a:prstGeom prst="flowChartConnector">
            <a:avLst/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5" name="Google Shape;695;p34"/>
          <p:cNvSpPr/>
          <p:nvPr/>
        </p:nvSpPr>
        <p:spPr>
          <a:xfrm>
            <a:off x="1561975" y="3511925"/>
            <a:ext cx="81600" cy="90300"/>
          </a:xfrm>
          <a:prstGeom prst="flowChartConnector">
            <a:avLst/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6" name="Google Shape;696;p34"/>
          <p:cNvSpPr/>
          <p:nvPr/>
        </p:nvSpPr>
        <p:spPr>
          <a:xfrm>
            <a:off x="1559400" y="3621350"/>
            <a:ext cx="81600" cy="90300"/>
          </a:xfrm>
          <a:prstGeom prst="flowChartConnector">
            <a:avLst/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7" name="Google Shape;697;p34"/>
          <p:cNvSpPr/>
          <p:nvPr/>
        </p:nvSpPr>
        <p:spPr>
          <a:xfrm>
            <a:off x="1559400" y="3748025"/>
            <a:ext cx="81600" cy="90300"/>
          </a:xfrm>
          <a:prstGeom prst="flowChartConnector">
            <a:avLst/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8" name="Google Shape;698;p34"/>
          <p:cNvSpPr/>
          <p:nvPr/>
        </p:nvSpPr>
        <p:spPr>
          <a:xfrm>
            <a:off x="1559400" y="3917575"/>
            <a:ext cx="81600" cy="90300"/>
          </a:xfrm>
          <a:prstGeom prst="flowChartConnector">
            <a:avLst/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9" name="Google Shape;699;p34"/>
          <p:cNvSpPr/>
          <p:nvPr/>
        </p:nvSpPr>
        <p:spPr>
          <a:xfrm>
            <a:off x="1559400" y="1539225"/>
            <a:ext cx="81600" cy="90300"/>
          </a:xfrm>
          <a:prstGeom prst="flowChartConnector">
            <a:avLst/>
          </a:prstGeom>
          <a:solidFill>
            <a:srgbClr val="38761D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0" name="Google Shape;700;p34"/>
          <p:cNvSpPr/>
          <p:nvPr/>
        </p:nvSpPr>
        <p:spPr>
          <a:xfrm>
            <a:off x="1559400" y="1644338"/>
            <a:ext cx="81600" cy="90300"/>
          </a:xfrm>
          <a:prstGeom prst="flowChartConnector">
            <a:avLst/>
          </a:prstGeom>
          <a:solidFill>
            <a:srgbClr val="38761D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1" name="Google Shape;701;p34"/>
          <p:cNvSpPr/>
          <p:nvPr/>
        </p:nvSpPr>
        <p:spPr>
          <a:xfrm>
            <a:off x="1561975" y="1854550"/>
            <a:ext cx="81600" cy="90300"/>
          </a:xfrm>
          <a:prstGeom prst="flowChartConnector">
            <a:avLst/>
          </a:prstGeom>
          <a:solidFill>
            <a:srgbClr val="38761D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2" name="Google Shape;702;p34"/>
          <p:cNvSpPr/>
          <p:nvPr/>
        </p:nvSpPr>
        <p:spPr>
          <a:xfrm>
            <a:off x="1561975" y="1997400"/>
            <a:ext cx="81600" cy="90300"/>
          </a:xfrm>
          <a:prstGeom prst="flowChartConnector">
            <a:avLst/>
          </a:prstGeom>
          <a:solidFill>
            <a:srgbClr val="38761D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3" name="Google Shape;703;p34"/>
          <p:cNvSpPr/>
          <p:nvPr/>
        </p:nvSpPr>
        <p:spPr>
          <a:xfrm>
            <a:off x="1561975" y="2121375"/>
            <a:ext cx="81600" cy="90300"/>
          </a:xfrm>
          <a:prstGeom prst="flowChartConnector">
            <a:avLst/>
          </a:prstGeom>
          <a:solidFill>
            <a:srgbClr val="38761D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4" name="Google Shape;704;p34"/>
          <p:cNvSpPr/>
          <p:nvPr/>
        </p:nvSpPr>
        <p:spPr>
          <a:xfrm>
            <a:off x="1559400" y="2369325"/>
            <a:ext cx="81600" cy="90300"/>
          </a:xfrm>
          <a:prstGeom prst="flowChartConnector">
            <a:avLst/>
          </a:prstGeom>
          <a:solidFill>
            <a:srgbClr val="38761D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5" name="Google Shape;705;p34"/>
          <p:cNvSpPr/>
          <p:nvPr/>
        </p:nvSpPr>
        <p:spPr>
          <a:xfrm>
            <a:off x="1559400" y="2671563"/>
            <a:ext cx="81600" cy="90300"/>
          </a:xfrm>
          <a:prstGeom prst="flowChartConnector">
            <a:avLst/>
          </a:prstGeom>
          <a:solidFill>
            <a:srgbClr val="38761D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6" name="Google Shape;706;p34"/>
          <p:cNvSpPr/>
          <p:nvPr/>
        </p:nvSpPr>
        <p:spPr>
          <a:xfrm>
            <a:off x="1561975" y="3840200"/>
            <a:ext cx="81600" cy="90300"/>
          </a:xfrm>
          <a:prstGeom prst="flowChartConnector">
            <a:avLst/>
          </a:prstGeom>
          <a:solidFill>
            <a:srgbClr val="38761D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7" name="Google Shape;707;p34"/>
          <p:cNvSpPr/>
          <p:nvPr/>
        </p:nvSpPr>
        <p:spPr>
          <a:xfrm>
            <a:off x="1559400" y="2493300"/>
            <a:ext cx="81600" cy="90300"/>
          </a:xfrm>
          <a:prstGeom prst="flowChartConnector">
            <a:avLst/>
          </a:prstGeom>
          <a:solidFill>
            <a:srgbClr val="38761D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8" name="Google Shape;708;p34"/>
          <p:cNvSpPr/>
          <p:nvPr/>
        </p:nvSpPr>
        <p:spPr>
          <a:xfrm>
            <a:off x="1559400" y="2617275"/>
            <a:ext cx="81600" cy="90300"/>
          </a:xfrm>
          <a:prstGeom prst="flowChartConnector">
            <a:avLst/>
          </a:prstGeom>
          <a:solidFill>
            <a:srgbClr val="38761D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9" name="Google Shape;709;p34"/>
          <p:cNvSpPr txBox="1"/>
          <p:nvPr/>
        </p:nvSpPr>
        <p:spPr>
          <a:xfrm>
            <a:off x="1275150" y="1271925"/>
            <a:ext cx="1172100" cy="119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/>
              <a:t>Score = 1</a:t>
            </a:r>
            <a:endParaRPr sz="800"/>
          </a:p>
        </p:txBody>
      </p:sp>
      <p:sp>
        <p:nvSpPr>
          <p:cNvPr id="710" name="Google Shape;710;p34"/>
          <p:cNvSpPr txBox="1"/>
          <p:nvPr/>
        </p:nvSpPr>
        <p:spPr>
          <a:xfrm>
            <a:off x="1275150" y="4015125"/>
            <a:ext cx="1172100" cy="119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/>
              <a:t>Score = 0</a:t>
            </a:r>
            <a:endParaRPr sz="80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5" name="Google Shape;715;p3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Summary metrics: Log-Loss motivation</a:t>
            </a:r>
            <a:endParaRPr/>
          </a:p>
        </p:txBody>
      </p:sp>
      <p:cxnSp>
        <p:nvCxnSpPr>
          <p:cNvPr id="716" name="Google Shape;716;p35"/>
          <p:cNvCxnSpPr/>
          <p:nvPr/>
        </p:nvCxnSpPr>
        <p:spPr>
          <a:xfrm>
            <a:off x="2210275" y="1502700"/>
            <a:ext cx="4200" cy="25674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717" name="Google Shape;717;p35"/>
          <p:cNvSpPr/>
          <p:nvPr/>
        </p:nvSpPr>
        <p:spPr>
          <a:xfrm>
            <a:off x="2171575" y="2359050"/>
            <a:ext cx="81600" cy="90300"/>
          </a:xfrm>
          <a:prstGeom prst="flowChartConnector">
            <a:avLst/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8" name="Google Shape;718;p35"/>
          <p:cNvSpPr/>
          <p:nvPr/>
        </p:nvSpPr>
        <p:spPr>
          <a:xfrm>
            <a:off x="2169000" y="2397750"/>
            <a:ext cx="81600" cy="90300"/>
          </a:xfrm>
          <a:prstGeom prst="flowChartConnector">
            <a:avLst/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9" name="Google Shape;719;p35"/>
          <p:cNvSpPr/>
          <p:nvPr/>
        </p:nvSpPr>
        <p:spPr>
          <a:xfrm>
            <a:off x="2169000" y="2817450"/>
            <a:ext cx="81600" cy="90300"/>
          </a:xfrm>
          <a:prstGeom prst="flowChartConnector">
            <a:avLst/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0" name="Google Shape;720;p35"/>
          <p:cNvSpPr/>
          <p:nvPr/>
        </p:nvSpPr>
        <p:spPr>
          <a:xfrm>
            <a:off x="2171575" y="3020375"/>
            <a:ext cx="81600" cy="90300"/>
          </a:xfrm>
          <a:prstGeom prst="flowChartConnector">
            <a:avLst/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1" name="Google Shape;721;p35"/>
          <p:cNvSpPr/>
          <p:nvPr/>
        </p:nvSpPr>
        <p:spPr>
          <a:xfrm>
            <a:off x="2169000" y="3237150"/>
            <a:ext cx="81600" cy="90300"/>
          </a:xfrm>
          <a:prstGeom prst="flowChartConnector">
            <a:avLst/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2" name="Google Shape;722;p35"/>
          <p:cNvSpPr/>
          <p:nvPr/>
        </p:nvSpPr>
        <p:spPr>
          <a:xfrm>
            <a:off x="2169000" y="3402500"/>
            <a:ext cx="81600" cy="90300"/>
          </a:xfrm>
          <a:prstGeom prst="flowChartConnector">
            <a:avLst/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3" name="Google Shape;723;p35"/>
          <p:cNvSpPr/>
          <p:nvPr/>
        </p:nvSpPr>
        <p:spPr>
          <a:xfrm>
            <a:off x="2171575" y="3511925"/>
            <a:ext cx="81600" cy="90300"/>
          </a:xfrm>
          <a:prstGeom prst="flowChartConnector">
            <a:avLst/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4" name="Google Shape;724;p35"/>
          <p:cNvSpPr/>
          <p:nvPr/>
        </p:nvSpPr>
        <p:spPr>
          <a:xfrm>
            <a:off x="2169000" y="3621350"/>
            <a:ext cx="81600" cy="90300"/>
          </a:xfrm>
          <a:prstGeom prst="flowChartConnector">
            <a:avLst/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5" name="Google Shape;725;p35"/>
          <p:cNvSpPr/>
          <p:nvPr/>
        </p:nvSpPr>
        <p:spPr>
          <a:xfrm>
            <a:off x="2169000" y="3748025"/>
            <a:ext cx="81600" cy="90300"/>
          </a:xfrm>
          <a:prstGeom prst="flowChartConnector">
            <a:avLst/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6" name="Google Shape;726;p35"/>
          <p:cNvSpPr/>
          <p:nvPr/>
        </p:nvSpPr>
        <p:spPr>
          <a:xfrm>
            <a:off x="2169000" y="3917575"/>
            <a:ext cx="81600" cy="90300"/>
          </a:xfrm>
          <a:prstGeom prst="flowChartConnector">
            <a:avLst/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7" name="Google Shape;727;p35"/>
          <p:cNvSpPr/>
          <p:nvPr/>
        </p:nvSpPr>
        <p:spPr>
          <a:xfrm>
            <a:off x="2169000" y="1539225"/>
            <a:ext cx="81600" cy="90300"/>
          </a:xfrm>
          <a:prstGeom prst="flowChartConnector">
            <a:avLst/>
          </a:prstGeom>
          <a:solidFill>
            <a:srgbClr val="38761D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8" name="Google Shape;728;p35"/>
          <p:cNvSpPr/>
          <p:nvPr/>
        </p:nvSpPr>
        <p:spPr>
          <a:xfrm>
            <a:off x="2169000" y="1644338"/>
            <a:ext cx="81600" cy="90300"/>
          </a:xfrm>
          <a:prstGeom prst="flowChartConnector">
            <a:avLst/>
          </a:prstGeom>
          <a:solidFill>
            <a:srgbClr val="38761D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9" name="Google Shape;729;p35"/>
          <p:cNvSpPr/>
          <p:nvPr/>
        </p:nvSpPr>
        <p:spPr>
          <a:xfrm>
            <a:off x="2171575" y="1854550"/>
            <a:ext cx="81600" cy="90300"/>
          </a:xfrm>
          <a:prstGeom prst="flowChartConnector">
            <a:avLst/>
          </a:prstGeom>
          <a:solidFill>
            <a:srgbClr val="38761D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0" name="Google Shape;730;p35"/>
          <p:cNvSpPr/>
          <p:nvPr/>
        </p:nvSpPr>
        <p:spPr>
          <a:xfrm>
            <a:off x="2171575" y="1997400"/>
            <a:ext cx="81600" cy="90300"/>
          </a:xfrm>
          <a:prstGeom prst="flowChartConnector">
            <a:avLst/>
          </a:prstGeom>
          <a:solidFill>
            <a:srgbClr val="38761D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1" name="Google Shape;731;p35"/>
          <p:cNvSpPr/>
          <p:nvPr/>
        </p:nvSpPr>
        <p:spPr>
          <a:xfrm>
            <a:off x="2171575" y="2121375"/>
            <a:ext cx="81600" cy="90300"/>
          </a:xfrm>
          <a:prstGeom prst="flowChartConnector">
            <a:avLst/>
          </a:prstGeom>
          <a:solidFill>
            <a:srgbClr val="38761D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2" name="Google Shape;732;p35"/>
          <p:cNvSpPr/>
          <p:nvPr/>
        </p:nvSpPr>
        <p:spPr>
          <a:xfrm>
            <a:off x="2169000" y="2521725"/>
            <a:ext cx="81600" cy="90300"/>
          </a:xfrm>
          <a:prstGeom prst="flowChartConnector">
            <a:avLst/>
          </a:prstGeom>
          <a:solidFill>
            <a:srgbClr val="38761D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3" name="Google Shape;733;p35"/>
          <p:cNvSpPr/>
          <p:nvPr/>
        </p:nvSpPr>
        <p:spPr>
          <a:xfrm>
            <a:off x="2169000" y="2671563"/>
            <a:ext cx="81600" cy="90300"/>
          </a:xfrm>
          <a:prstGeom prst="flowChartConnector">
            <a:avLst/>
          </a:prstGeom>
          <a:solidFill>
            <a:srgbClr val="38761D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4" name="Google Shape;734;p35"/>
          <p:cNvSpPr/>
          <p:nvPr/>
        </p:nvSpPr>
        <p:spPr>
          <a:xfrm>
            <a:off x="2171575" y="2925800"/>
            <a:ext cx="81600" cy="90300"/>
          </a:xfrm>
          <a:prstGeom prst="flowChartConnector">
            <a:avLst/>
          </a:prstGeom>
          <a:solidFill>
            <a:srgbClr val="38761D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5" name="Google Shape;735;p35"/>
          <p:cNvSpPr/>
          <p:nvPr/>
        </p:nvSpPr>
        <p:spPr>
          <a:xfrm>
            <a:off x="2169000" y="1731300"/>
            <a:ext cx="81600" cy="90300"/>
          </a:xfrm>
          <a:prstGeom prst="flowChartConnector">
            <a:avLst/>
          </a:prstGeom>
          <a:solidFill>
            <a:srgbClr val="38761D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6" name="Google Shape;736;p35"/>
          <p:cNvSpPr/>
          <p:nvPr/>
        </p:nvSpPr>
        <p:spPr>
          <a:xfrm>
            <a:off x="2169000" y="2236275"/>
            <a:ext cx="81600" cy="90300"/>
          </a:xfrm>
          <a:prstGeom prst="flowChartConnector">
            <a:avLst/>
          </a:prstGeom>
          <a:solidFill>
            <a:srgbClr val="38761D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7" name="Google Shape;737;p35"/>
          <p:cNvSpPr txBox="1"/>
          <p:nvPr/>
        </p:nvSpPr>
        <p:spPr>
          <a:xfrm>
            <a:off x="1884750" y="1271925"/>
            <a:ext cx="1172100" cy="119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/>
              <a:t>Score = 1</a:t>
            </a:r>
            <a:endParaRPr sz="800"/>
          </a:p>
        </p:txBody>
      </p:sp>
      <p:sp>
        <p:nvSpPr>
          <p:cNvPr id="738" name="Google Shape;738;p35"/>
          <p:cNvSpPr txBox="1"/>
          <p:nvPr/>
        </p:nvSpPr>
        <p:spPr>
          <a:xfrm>
            <a:off x="1884750" y="4015125"/>
            <a:ext cx="1172100" cy="119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/>
              <a:t>Score = 0</a:t>
            </a:r>
            <a:endParaRPr sz="800"/>
          </a:p>
        </p:txBody>
      </p:sp>
      <p:cxnSp>
        <p:nvCxnSpPr>
          <p:cNvPr id="739" name="Google Shape;739;p35"/>
          <p:cNvCxnSpPr/>
          <p:nvPr/>
        </p:nvCxnSpPr>
        <p:spPr>
          <a:xfrm>
            <a:off x="5791675" y="1502700"/>
            <a:ext cx="4200" cy="25674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740" name="Google Shape;740;p35"/>
          <p:cNvSpPr/>
          <p:nvPr/>
        </p:nvSpPr>
        <p:spPr>
          <a:xfrm>
            <a:off x="5752975" y="2435250"/>
            <a:ext cx="81600" cy="90300"/>
          </a:xfrm>
          <a:prstGeom prst="flowChartConnector">
            <a:avLst/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1" name="Google Shape;741;p35"/>
          <p:cNvSpPr/>
          <p:nvPr/>
        </p:nvSpPr>
        <p:spPr>
          <a:xfrm>
            <a:off x="5750400" y="2397750"/>
            <a:ext cx="81600" cy="90300"/>
          </a:xfrm>
          <a:prstGeom prst="flowChartConnector">
            <a:avLst/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2" name="Google Shape;742;p35"/>
          <p:cNvSpPr/>
          <p:nvPr/>
        </p:nvSpPr>
        <p:spPr>
          <a:xfrm>
            <a:off x="5750400" y="2817450"/>
            <a:ext cx="81600" cy="90300"/>
          </a:xfrm>
          <a:prstGeom prst="flowChartConnector">
            <a:avLst/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3" name="Google Shape;743;p35"/>
          <p:cNvSpPr/>
          <p:nvPr/>
        </p:nvSpPr>
        <p:spPr>
          <a:xfrm>
            <a:off x="5752975" y="3477575"/>
            <a:ext cx="81600" cy="90300"/>
          </a:xfrm>
          <a:prstGeom prst="flowChartConnector">
            <a:avLst/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4" name="Google Shape;744;p35"/>
          <p:cNvSpPr/>
          <p:nvPr/>
        </p:nvSpPr>
        <p:spPr>
          <a:xfrm>
            <a:off x="5750400" y="3770550"/>
            <a:ext cx="81600" cy="90300"/>
          </a:xfrm>
          <a:prstGeom prst="flowChartConnector">
            <a:avLst/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5" name="Google Shape;745;p35"/>
          <p:cNvSpPr/>
          <p:nvPr/>
        </p:nvSpPr>
        <p:spPr>
          <a:xfrm>
            <a:off x="5750400" y="3631100"/>
            <a:ext cx="81600" cy="90300"/>
          </a:xfrm>
          <a:prstGeom prst="flowChartConnector">
            <a:avLst/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6" name="Google Shape;746;p35"/>
          <p:cNvSpPr/>
          <p:nvPr/>
        </p:nvSpPr>
        <p:spPr>
          <a:xfrm>
            <a:off x="5752975" y="3892925"/>
            <a:ext cx="81600" cy="90300"/>
          </a:xfrm>
          <a:prstGeom prst="flowChartConnector">
            <a:avLst/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7" name="Google Shape;747;p35"/>
          <p:cNvSpPr/>
          <p:nvPr/>
        </p:nvSpPr>
        <p:spPr>
          <a:xfrm>
            <a:off x="5750400" y="3621350"/>
            <a:ext cx="81600" cy="90300"/>
          </a:xfrm>
          <a:prstGeom prst="flowChartConnector">
            <a:avLst/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8" name="Google Shape;748;p35"/>
          <p:cNvSpPr/>
          <p:nvPr/>
        </p:nvSpPr>
        <p:spPr>
          <a:xfrm>
            <a:off x="5750400" y="3748025"/>
            <a:ext cx="81600" cy="90300"/>
          </a:xfrm>
          <a:prstGeom prst="flowChartConnector">
            <a:avLst/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9" name="Google Shape;749;p35"/>
          <p:cNvSpPr/>
          <p:nvPr/>
        </p:nvSpPr>
        <p:spPr>
          <a:xfrm>
            <a:off x="5750400" y="3917575"/>
            <a:ext cx="81600" cy="90300"/>
          </a:xfrm>
          <a:prstGeom prst="flowChartConnector">
            <a:avLst/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0" name="Google Shape;750;p35"/>
          <p:cNvSpPr/>
          <p:nvPr/>
        </p:nvSpPr>
        <p:spPr>
          <a:xfrm>
            <a:off x="5750400" y="1539225"/>
            <a:ext cx="81600" cy="90300"/>
          </a:xfrm>
          <a:prstGeom prst="flowChartConnector">
            <a:avLst/>
          </a:prstGeom>
          <a:solidFill>
            <a:srgbClr val="38761D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1" name="Google Shape;751;p35"/>
          <p:cNvSpPr/>
          <p:nvPr/>
        </p:nvSpPr>
        <p:spPr>
          <a:xfrm>
            <a:off x="5750400" y="1644338"/>
            <a:ext cx="81600" cy="90300"/>
          </a:xfrm>
          <a:prstGeom prst="flowChartConnector">
            <a:avLst/>
          </a:prstGeom>
          <a:solidFill>
            <a:srgbClr val="38761D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2" name="Google Shape;752;p35"/>
          <p:cNvSpPr/>
          <p:nvPr/>
        </p:nvSpPr>
        <p:spPr>
          <a:xfrm>
            <a:off x="5752975" y="1854550"/>
            <a:ext cx="81600" cy="90300"/>
          </a:xfrm>
          <a:prstGeom prst="flowChartConnector">
            <a:avLst/>
          </a:prstGeom>
          <a:solidFill>
            <a:srgbClr val="38761D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3" name="Google Shape;753;p35"/>
          <p:cNvSpPr/>
          <p:nvPr/>
        </p:nvSpPr>
        <p:spPr>
          <a:xfrm>
            <a:off x="5752975" y="1692600"/>
            <a:ext cx="81600" cy="90300"/>
          </a:xfrm>
          <a:prstGeom prst="flowChartConnector">
            <a:avLst/>
          </a:prstGeom>
          <a:solidFill>
            <a:srgbClr val="38761D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4" name="Google Shape;754;p35"/>
          <p:cNvSpPr/>
          <p:nvPr/>
        </p:nvSpPr>
        <p:spPr>
          <a:xfrm>
            <a:off x="5752975" y="1816575"/>
            <a:ext cx="81600" cy="90300"/>
          </a:xfrm>
          <a:prstGeom prst="flowChartConnector">
            <a:avLst/>
          </a:prstGeom>
          <a:solidFill>
            <a:srgbClr val="38761D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5" name="Google Shape;755;p35"/>
          <p:cNvSpPr/>
          <p:nvPr/>
        </p:nvSpPr>
        <p:spPr>
          <a:xfrm>
            <a:off x="5750400" y="2521725"/>
            <a:ext cx="81600" cy="90300"/>
          </a:xfrm>
          <a:prstGeom prst="flowChartConnector">
            <a:avLst/>
          </a:prstGeom>
          <a:solidFill>
            <a:srgbClr val="38761D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6" name="Google Shape;756;p35"/>
          <p:cNvSpPr/>
          <p:nvPr/>
        </p:nvSpPr>
        <p:spPr>
          <a:xfrm>
            <a:off x="5750400" y="2671563"/>
            <a:ext cx="81600" cy="90300"/>
          </a:xfrm>
          <a:prstGeom prst="flowChartConnector">
            <a:avLst/>
          </a:prstGeom>
          <a:solidFill>
            <a:srgbClr val="38761D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7" name="Google Shape;757;p35"/>
          <p:cNvSpPr/>
          <p:nvPr/>
        </p:nvSpPr>
        <p:spPr>
          <a:xfrm>
            <a:off x="5752975" y="2925800"/>
            <a:ext cx="81600" cy="90300"/>
          </a:xfrm>
          <a:prstGeom prst="flowChartConnector">
            <a:avLst/>
          </a:prstGeom>
          <a:solidFill>
            <a:srgbClr val="38761D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8" name="Google Shape;758;p35"/>
          <p:cNvSpPr/>
          <p:nvPr/>
        </p:nvSpPr>
        <p:spPr>
          <a:xfrm>
            <a:off x="5750400" y="1731300"/>
            <a:ext cx="81600" cy="90300"/>
          </a:xfrm>
          <a:prstGeom prst="flowChartConnector">
            <a:avLst/>
          </a:prstGeom>
          <a:solidFill>
            <a:srgbClr val="38761D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9" name="Google Shape;759;p35"/>
          <p:cNvSpPr/>
          <p:nvPr/>
        </p:nvSpPr>
        <p:spPr>
          <a:xfrm>
            <a:off x="5750400" y="2007675"/>
            <a:ext cx="81600" cy="90300"/>
          </a:xfrm>
          <a:prstGeom prst="flowChartConnector">
            <a:avLst/>
          </a:prstGeom>
          <a:solidFill>
            <a:srgbClr val="38761D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0" name="Google Shape;760;p35"/>
          <p:cNvSpPr txBox="1"/>
          <p:nvPr/>
        </p:nvSpPr>
        <p:spPr>
          <a:xfrm>
            <a:off x="5466150" y="1271925"/>
            <a:ext cx="1172100" cy="119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/>
              <a:t>Score = 1</a:t>
            </a:r>
            <a:endParaRPr sz="800"/>
          </a:p>
        </p:txBody>
      </p:sp>
      <p:sp>
        <p:nvSpPr>
          <p:cNvPr id="761" name="Google Shape;761;p35"/>
          <p:cNvSpPr txBox="1"/>
          <p:nvPr/>
        </p:nvSpPr>
        <p:spPr>
          <a:xfrm>
            <a:off x="5466150" y="4015125"/>
            <a:ext cx="1172100" cy="119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/>
              <a:t>Score = 0</a:t>
            </a:r>
            <a:endParaRPr sz="800"/>
          </a:p>
        </p:txBody>
      </p:sp>
      <p:sp>
        <p:nvSpPr>
          <p:cNvPr id="762" name="Google Shape;762;p35"/>
          <p:cNvSpPr txBox="1"/>
          <p:nvPr/>
        </p:nvSpPr>
        <p:spPr>
          <a:xfrm>
            <a:off x="927200" y="4392450"/>
            <a:ext cx="7044000" cy="39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Two models scoring the same data set. Is one of them better than the other?</a:t>
            </a:r>
            <a:endParaRPr/>
          </a:p>
        </p:txBody>
      </p:sp>
      <p:sp>
        <p:nvSpPr>
          <p:cNvPr id="763" name="Google Shape;763;p35"/>
          <p:cNvSpPr txBox="1"/>
          <p:nvPr/>
        </p:nvSpPr>
        <p:spPr>
          <a:xfrm>
            <a:off x="786200" y="2662775"/>
            <a:ext cx="921600" cy="39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Model A</a:t>
            </a:r>
            <a:endParaRPr/>
          </a:p>
        </p:txBody>
      </p:sp>
      <p:sp>
        <p:nvSpPr>
          <p:cNvPr id="764" name="Google Shape;764;p35"/>
          <p:cNvSpPr txBox="1"/>
          <p:nvPr/>
        </p:nvSpPr>
        <p:spPr>
          <a:xfrm>
            <a:off x="6272600" y="2586575"/>
            <a:ext cx="921600" cy="39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Model B</a:t>
            </a:r>
            <a:endParaRPr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9" name="Google Shape;769;p3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Summary metrics: Log-Loss</a:t>
            </a:r>
            <a:endParaRPr/>
          </a:p>
        </p:txBody>
      </p:sp>
      <p:sp>
        <p:nvSpPr>
          <p:cNvPr id="770" name="Google Shape;770;p36"/>
          <p:cNvSpPr txBox="1">
            <a:spLocks noGrp="1"/>
          </p:cNvSpPr>
          <p:nvPr>
            <p:ph type="body" idx="1"/>
          </p:nvPr>
        </p:nvSpPr>
        <p:spPr>
          <a:xfrm>
            <a:off x="311700" y="1325625"/>
            <a:ext cx="5912700" cy="3522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These two model outputs have same ranking, and therefore the same AU-ROC, AU-PRC, accuracy!</a:t>
            </a:r>
            <a:endParaRPr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Gain = </a:t>
            </a:r>
            <a:endParaRPr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Log loss rewards confident correct answers and heavily penalizes confident wrong answers.</a:t>
            </a:r>
            <a:endParaRPr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exp(E[log-loss]) is G.M. of gains, in [0,1].</a:t>
            </a:r>
            <a:endParaRPr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One perfectly confident wrong prediction is fatal.</a:t>
            </a:r>
            <a:endParaRPr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Gaining popularity as an evaluation metric (Kaggle)</a:t>
            </a:r>
            <a:endParaRPr/>
          </a:p>
        </p:txBody>
      </p:sp>
      <p:cxnSp>
        <p:nvCxnSpPr>
          <p:cNvPr id="771" name="Google Shape;771;p36"/>
          <p:cNvCxnSpPr/>
          <p:nvPr/>
        </p:nvCxnSpPr>
        <p:spPr>
          <a:xfrm>
            <a:off x="6629875" y="1578900"/>
            <a:ext cx="4200" cy="25674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772" name="Google Shape;772;p36"/>
          <p:cNvSpPr/>
          <p:nvPr/>
        </p:nvSpPr>
        <p:spPr>
          <a:xfrm>
            <a:off x="6591175" y="2435250"/>
            <a:ext cx="81600" cy="90300"/>
          </a:xfrm>
          <a:prstGeom prst="flowChartConnector">
            <a:avLst/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3" name="Google Shape;773;p36"/>
          <p:cNvSpPr/>
          <p:nvPr/>
        </p:nvSpPr>
        <p:spPr>
          <a:xfrm>
            <a:off x="6588600" y="2473950"/>
            <a:ext cx="81600" cy="90300"/>
          </a:xfrm>
          <a:prstGeom prst="flowChartConnector">
            <a:avLst/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4" name="Google Shape;774;p36"/>
          <p:cNvSpPr/>
          <p:nvPr/>
        </p:nvSpPr>
        <p:spPr>
          <a:xfrm>
            <a:off x="6588600" y="2893650"/>
            <a:ext cx="81600" cy="90300"/>
          </a:xfrm>
          <a:prstGeom prst="flowChartConnector">
            <a:avLst/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5" name="Google Shape;775;p36"/>
          <p:cNvSpPr/>
          <p:nvPr/>
        </p:nvSpPr>
        <p:spPr>
          <a:xfrm>
            <a:off x="6591175" y="3096575"/>
            <a:ext cx="81600" cy="90300"/>
          </a:xfrm>
          <a:prstGeom prst="flowChartConnector">
            <a:avLst/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6" name="Google Shape;776;p36"/>
          <p:cNvSpPr/>
          <p:nvPr/>
        </p:nvSpPr>
        <p:spPr>
          <a:xfrm>
            <a:off x="6588600" y="3313350"/>
            <a:ext cx="81600" cy="90300"/>
          </a:xfrm>
          <a:prstGeom prst="flowChartConnector">
            <a:avLst/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7" name="Google Shape;777;p36"/>
          <p:cNvSpPr/>
          <p:nvPr/>
        </p:nvSpPr>
        <p:spPr>
          <a:xfrm>
            <a:off x="6588600" y="3478700"/>
            <a:ext cx="81600" cy="90300"/>
          </a:xfrm>
          <a:prstGeom prst="flowChartConnector">
            <a:avLst/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8" name="Google Shape;778;p36"/>
          <p:cNvSpPr/>
          <p:nvPr/>
        </p:nvSpPr>
        <p:spPr>
          <a:xfrm>
            <a:off x="6591175" y="3588125"/>
            <a:ext cx="81600" cy="90300"/>
          </a:xfrm>
          <a:prstGeom prst="flowChartConnector">
            <a:avLst/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9" name="Google Shape;779;p36"/>
          <p:cNvSpPr/>
          <p:nvPr/>
        </p:nvSpPr>
        <p:spPr>
          <a:xfrm>
            <a:off x="6588600" y="3697550"/>
            <a:ext cx="81600" cy="90300"/>
          </a:xfrm>
          <a:prstGeom prst="flowChartConnector">
            <a:avLst/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0" name="Google Shape;780;p36"/>
          <p:cNvSpPr/>
          <p:nvPr/>
        </p:nvSpPr>
        <p:spPr>
          <a:xfrm>
            <a:off x="6588600" y="3824225"/>
            <a:ext cx="81600" cy="90300"/>
          </a:xfrm>
          <a:prstGeom prst="flowChartConnector">
            <a:avLst/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1" name="Google Shape;781;p36"/>
          <p:cNvSpPr/>
          <p:nvPr/>
        </p:nvSpPr>
        <p:spPr>
          <a:xfrm>
            <a:off x="6588600" y="3993775"/>
            <a:ext cx="81600" cy="90300"/>
          </a:xfrm>
          <a:prstGeom prst="flowChartConnector">
            <a:avLst/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2" name="Google Shape;782;p36"/>
          <p:cNvSpPr/>
          <p:nvPr/>
        </p:nvSpPr>
        <p:spPr>
          <a:xfrm>
            <a:off x="6588600" y="1615425"/>
            <a:ext cx="81600" cy="90300"/>
          </a:xfrm>
          <a:prstGeom prst="flowChartConnector">
            <a:avLst/>
          </a:prstGeom>
          <a:solidFill>
            <a:srgbClr val="38761D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3" name="Google Shape;783;p36"/>
          <p:cNvSpPr/>
          <p:nvPr/>
        </p:nvSpPr>
        <p:spPr>
          <a:xfrm>
            <a:off x="6588600" y="1720538"/>
            <a:ext cx="81600" cy="90300"/>
          </a:xfrm>
          <a:prstGeom prst="flowChartConnector">
            <a:avLst/>
          </a:prstGeom>
          <a:solidFill>
            <a:srgbClr val="38761D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4" name="Google Shape;784;p36"/>
          <p:cNvSpPr/>
          <p:nvPr/>
        </p:nvSpPr>
        <p:spPr>
          <a:xfrm>
            <a:off x="6591175" y="1930750"/>
            <a:ext cx="81600" cy="90300"/>
          </a:xfrm>
          <a:prstGeom prst="flowChartConnector">
            <a:avLst/>
          </a:prstGeom>
          <a:solidFill>
            <a:srgbClr val="38761D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5" name="Google Shape;785;p36"/>
          <p:cNvSpPr/>
          <p:nvPr/>
        </p:nvSpPr>
        <p:spPr>
          <a:xfrm>
            <a:off x="6591175" y="2073600"/>
            <a:ext cx="81600" cy="90300"/>
          </a:xfrm>
          <a:prstGeom prst="flowChartConnector">
            <a:avLst/>
          </a:prstGeom>
          <a:solidFill>
            <a:srgbClr val="38761D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6" name="Google Shape;786;p36"/>
          <p:cNvSpPr/>
          <p:nvPr/>
        </p:nvSpPr>
        <p:spPr>
          <a:xfrm>
            <a:off x="6591175" y="2197575"/>
            <a:ext cx="81600" cy="90300"/>
          </a:xfrm>
          <a:prstGeom prst="flowChartConnector">
            <a:avLst/>
          </a:prstGeom>
          <a:solidFill>
            <a:srgbClr val="38761D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7" name="Google Shape;787;p36"/>
          <p:cNvSpPr/>
          <p:nvPr/>
        </p:nvSpPr>
        <p:spPr>
          <a:xfrm>
            <a:off x="6588600" y="2597925"/>
            <a:ext cx="81600" cy="90300"/>
          </a:xfrm>
          <a:prstGeom prst="flowChartConnector">
            <a:avLst/>
          </a:prstGeom>
          <a:solidFill>
            <a:srgbClr val="38761D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8" name="Google Shape;788;p36"/>
          <p:cNvSpPr/>
          <p:nvPr/>
        </p:nvSpPr>
        <p:spPr>
          <a:xfrm>
            <a:off x="6588600" y="2747763"/>
            <a:ext cx="81600" cy="90300"/>
          </a:xfrm>
          <a:prstGeom prst="flowChartConnector">
            <a:avLst/>
          </a:prstGeom>
          <a:solidFill>
            <a:srgbClr val="38761D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9" name="Google Shape;789;p36"/>
          <p:cNvSpPr/>
          <p:nvPr/>
        </p:nvSpPr>
        <p:spPr>
          <a:xfrm>
            <a:off x="6591175" y="3002000"/>
            <a:ext cx="81600" cy="90300"/>
          </a:xfrm>
          <a:prstGeom prst="flowChartConnector">
            <a:avLst/>
          </a:prstGeom>
          <a:solidFill>
            <a:srgbClr val="38761D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0" name="Google Shape;790;p36"/>
          <p:cNvSpPr/>
          <p:nvPr/>
        </p:nvSpPr>
        <p:spPr>
          <a:xfrm>
            <a:off x="6588600" y="1807500"/>
            <a:ext cx="81600" cy="90300"/>
          </a:xfrm>
          <a:prstGeom prst="flowChartConnector">
            <a:avLst/>
          </a:prstGeom>
          <a:solidFill>
            <a:srgbClr val="38761D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1" name="Google Shape;791;p36"/>
          <p:cNvSpPr/>
          <p:nvPr/>
        </p:nvSpPr>
        <p:spPr>
          <a:xfrm>
            <a:off x="6588600" y="2312475"/>
            <a:ext cx="81600" cy="90300"/>
          </a:xfrm>
          <a:prstGeom prst="flowChartConnector">
            <a:avLst/>
          </a:prstGeom>
          <a:solidFill>
            <a:srgbClr val="38761D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2" name="Google Shape;792;p36"/>
          <p:cNvSpPr txBox="1"/>
          <p:nvPr/>
        </p:nvSpPr>
        <p:spPr>
          <a:xfrm>
            <a:off x="6304350" y="1348125"/>
            <a:ext cx="1172100" cy="119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/>
              <a:t>Score = 1</a:t>
            </a:r>
            <a:endParaRPr sz="800"/>
          </a:p>
        </p:txBody>
      </p:sp>
      <p:sp>
        <p:nvSpPr>
          <p:cNvPr id="793" name="Google Shape;793;p36"/>
          <p:cNvSpPr txBox="1"/>
          <p:nvPr/>
        </p:nvSpPr>
        <p:spPr>
          <a:xfrm>
            <a:off x="6304350" y="4091325"/>
            <a:ext cx="1172100" cy="119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/>
              <a:t>Score = 0</a:t>
            </a:r>
            <a:endParaRPr sz="800"/>
          </a:p>
        </p:txBody>
      </p:sp>
      <p:cxnSp>
        <p:nvCxnSpPr>
          <p:cNvPr id="794" name="Google Shape;794;p36"/>
          <p:cNvCxnSpPr/>
          <p:nvPr/>
        </p:nvCxnSpPr>
        <p:spPr>
          <a:xfrm>
            <a:off x="8153875" y="1578900"/>
            <a:ext cx="4200" cy="25674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795" name="Google Shape;795;p36"/>
          <p:cNvSpPr/>
          <p:nvPr/>
        </p:nvSpPr>
        <p:spPr>
          <a:xfrm>
            <a:off x="8115175" y="2511450"/>
            <a:ext cx="81600" cy="90300"/>
          </a:xfrm>
          <a:prstGeom prst="flowChartConnector">
            <a:avLst/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6" name="Google Shape;796;p36"/>
          <p:cNvSpPr/>
          <p:nvPr/>
        </p:nvSpPr>
        <p:spPr>
          <a:xfrm>
            <a:off x="8112600" y="2473950"/>
            <a:ext cx="81600" cy="90300"/>
          </a:xfrm>
          <a:prstGeom prst="flowChartConnector">
            <a:avLst/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7" name="Google Shape;797;p36"/>
          <p:cNvSpPr/>
          <p:nvPr/>
        </p:nvSpPr>
        <p:spPr>
          <a:xfrm>
            <a:off x="8112600" y="2893650"/>
            <a:ext cx="81600" cy="90300"/>
          </a:xfrm>
          <a:prstGeom prst="flowChartConnector">
            <a:avLst/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8" name="Google Shape;798;p36"/>
          <p:cNvSpPr/>
          <p:nvPr/>
        </p:nvSpPr>
        <p:spPr>
          <a:xfrm>
            <a:off x="8115175" y="3553775"/>
            <a:ext cx="81600" cy="90300"/>
          </a:xfrm>
          <a:prstGeom prst="flowChartConnector">
            <a:avLst/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9" name="Google Shape;799;p36"/>
          <p:cNvSpPr/>
          <p:nvPr/>
        </p:nvSpPr>
        <p:spPr>
          <a:xfrm>
            <a:off x="8112600" y="3846750"/>
            <a:ext cx="81600" cy="90300"/>
          </a:xfrm>
          <a:prstGeom prst="flowChartConnector">
            <a:avLst/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0" name="Google Shape;800;p36"/>
          <p:cNvSpPr/>
          <p:nvPr/>
        </p:nvSpPr>
        <p:spPr>
          <a:xfrm>
            <a:off x="8112600" y="3707300"/>
            <a:ext cx="81600" cy="90300"/>
          </a:xfrm>
          <a:prstGeom prst="flowChartConnector">
            <a:avLst/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1" name="Google Shape;801;p36"/>
          <p:cNvSpPr/>
          <p:nvPr/>
        </p:nvSpPr>
        <p:spPr>
          <a:xfrm>
            <a:off x="8115175" y="3969125"/>
            <a:ext cx="81600" cy="90300"/>
          </a:xfrm>
          <a:prstGeom prst="flowChartConnector">
            <a:avLst/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2" name="Google Shape;802;p36"/>
          <p:cNvSpPr/>
          <p:nvPr/>
        </p:nvSpPr>
        <p:spPr>
          <a:xfrm>
            <a:off x="8112600" y="3697550"/>
            <a:ext cx="81600" cy="90300"/>
          </a:xfrm>
          <a:prstGeom prst="flowChartConnector">
            <a:avLst/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3" name="Google Shape;803;p36"/>
          <p:cNvSpPr/>
          <p:nvPr/>
        </p:nvSpPr>
        <p:spPr>
          <a:xfrm>
            <a:off x="8112600" y="3824225"/>
            <a:ext cx="81600" cy="90300"/>
          </a:xfrm>
          <a:prstGeom prst="flowChartConnector">
            <a:avLst/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4" name="Google Shape;804;p36"/>
          <p:cNvSpPr/>
          <p:nvPr/>
        </p:nvSpPr>
        <p:spPr>
          <a:xfrm>
            <a:off x="8112600" y="3993775"/>
            <a:ext cx="81600" cy="90300"/>
          </a:xfrm>
          <a:prstGeom prst="flowChartConnector">
            <a:avLst/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5" name="Google Shape;805;p36"/>
          <p:cNvSpPr/>
          <p:nvPr/>
        </p:nvSpPr>
        <p:spPr>
          <a:xfrm>
            <a:off x="8112600" y="1615425"/>
            <a:ext cx="81600" cy="90300"/>
          </a:xfrm>
          <a:prstGeom prst="flowChartConnector">
            <a:avLst/>
          </a:prstGeom>
          <a:solidFill>
            <a:srgbClr val="38761D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6" name="Google Shape;806;p36"/>
          <p:cNvSpPr/>
          <p:nvPr/>
        </p:nvSpPr>
        <p:spPr>
          <a:xfrm>
            <a:off x="8112600" y="1720538"/>
            <a:ext cx="81600" cy="90300"/>
          </a:xfrm>
          <a:prstGeom prst="flowChartConnector">
            <a:avLst/>
          </a:prstGeom>
          <a:solidFill>
            <a:srgbClr val="38761D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7" name="Google Shape;807;p36"/>
          <p:cNvSpPr/>
          <p:nvPr/>
        </p:nvSpPr>
        <p:spPr>
          <a:xfrm>
            <a:off x="8115175" y="1930750"/>
            <a:ext cx="81600" cy="90300"/>
          </a:xfrm>
          <a:prstGeom prst="flowChartConnector">
            <a:avLst/>
          </a:prstGeom>
          <a:solidFill>
            <a:srgbClr val="38761D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8" name="Google Shape;808;p36"/>
          <p:cNvSpPr/>
          <p:nvPr/>
        </p:nvSpPr>
        <p:spPr>
          <a:xfrm>
            <a:off x="8115175" y="1768800"/>
            <a:ext cx="81600" cy="90300"/>
          </a:xfrm>
          <a:prstGeom prst="flowChartConnector">
            <a:avLst/>
          </a:prstGeom>
          <a:solidFill>
            <a:srgbClr val="38761D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9" name="Google Shape;809;p36"/>
          <p:cNvSpPr/>
          <p:nvPr/>
        </p:nvSpPr>
        <p:spPr>
          <a:xfrm>
            <a:off x="8115175" y="1892775"/>
            <a:ext cx="81600" cy="90300"/>
          </a:xfrm>
          <a:prstGeom prst="flowChartConnector">
            <a:avLst/>
          </a:prstGeom>
          <a:solidFill>
            <a:srgbClr val="38761D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0" name="Google Shape;810;p36"/>
          <p:cNvSpPr/>
          <p:nvPr/>
        </p:nvSpPr>
        <p:spPr>
          <a:xfrm>
            <a:off x="8112600" y="2597925"/>
            <a:ext cx="81600" cy="90300"/>
          </a:xfrm>
          <a:prstGeom prst="flowChartConnector">
            <a:avLst/>
          </a:prstGeom>
          <a:solidFill>
            <a:srgbClr val="38761D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1" name="Google Shape;811;p36"/>
          <p:cNvSpPr/>
          <p:nvPr/>
        </p:nvSpPr>
        <p:spPr>
          <a:xfrm>
            <a:off x="8112600" y="2747763"/>
            <a:ext cx="81600" cy="90300"/>
          </a:xfrm>
          <a:prstGeom prst="flowChartConnector">
            <a:avLst/>
          </a:prstGeom>
          <a:solidFill>
            <a:srgbClr val="38761D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2" name="Google Shape;812;p36"/>
          <p:cNvSpPr/>
          <p:nvPr/>
        </p:nvSpPr>
        <p:spPr>
          <a:xfrm>
            <a:off x="8115175" y="3002000"/>
            <a:ext cx="81600" cy="90300"/>
          </a:xfrm>
          <a:prstGeom prst="flowChartConnector">
            <a:avLst/>
          </a:prstGeom>
          <a:solidFill>
            <a:srgbClr val="38761D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3" name="Google Shape;813;p36"/>
          <p:cNvSpPr/>
          <p:nvPr/>
        </p:nvSpPr>
        <p:spPr>
          <a:xfrm>
            <a:off x="8112600" y="1807500"/>
            <a:ext cx="81600" cy="90300"/>
          </a:xfrm>
          <a:prstGeom prst="flowChartConnector">
            <a:avLst/>
          </a:prstGeom>
          <a:solidFill>
            <a:srgbClr val="38761D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4" name="Google Shape;814;p36"/>
          <p:cNvSpPr/>
          <p:nvPr/>
        </p:nvSpPr>
        <p:spPr>
          <a:xfrm>
            <a:off x="8112600" y="2083875"/>
            <a:ext cx="81600" cy="90300"/>
          </a:xfrm>
          <a:prstGeom prst="flowChartConnector">
            <a:avLst/>
          </a:prstGeom>
          <a:solidFill>
            <a:srgbClr val="38761D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5" name="Google Shape;815;p36"/>
          <p:cNvSpPr txBox="1"/>
          <p:nvPr/>
        </p:nvSpPr>
        <p:spPr>
          <a:xfrm>
            <a:off x="7828350" y="1348125"/>
            <a:ext cx="1172100" cy="119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/>
              <a:t>Score = 1</a:t>
            </a:r>
            <a:endParaRPr sz="800"/>
          </a:p>
        </p:txBody>
      </p:sp>
      <p:sp>
        <p:nvSpPr>
          <p:cNvPr id="816" name="Google Shape;816;p36"/>
          <p:cNvSpPr txBox="1"/>
          <p:nvPr/>
        </p:nvSpPr>
        <p:spPr>
          <a:xfrm>
            <a:off x="7828350" y="4091325"/>
            <a:ext cx="1172100" cy="119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/>
              <a:t>Score = 0</a:t>
            </a:r>
            <a:endParaRPr sz="800"/>
          </a:p>
        </p:txBody>
      </p:sp>
      <p:pic>
        <p:nvPicPr>
          <p:cNvPr id="817" name="Google Shape;817;p36" descr="p(x)\times y + (1-p(x))\times(1-y)&#10;" title="MathEquation,#00000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625475" y="2009950"/>
            <a:ext cx="3479450" cy="31314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Calibration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0425" y="445025"/>
            <a:ext cx="4432285" cy="4432285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-272716" y="-1748589"/>
            <a:ext cx="18473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750519" y="1137168"/>
            <a:ext cx="1976636" cy="24622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Logistic (</a:t>
            </a:r>
            <a:r>
              <a:rPr lang="en-US" dirty="0" err="1" smtClean="0"/>
              <a:t>th</a:t>
            </a:r>
            <a:r>
              <a:rPr lang="en-US" dirty="0" smtClean="0"/>
              <a:t>=0.5):</a:t>
            </a:r>
          </a:p>
          <a:p>
            <a:r>
              <a:rPr lang="en-US" dirty="0" smtClean="0"/>
              <a:t>  Precision: 0.872</a:t>
            </a:r>
          </a:p>
          <a:p>
            <a:r>
              <a:rPr lang="en-US" dirty="0"/>
              <a:t> </a:t>
            </a:r>
            <a:r>
              <a:rPr lang="en-US" dirty="0" smtClean="0"/>
              <a:t> Recall: 0.851</a:t>
            </a:r>
          </a:p>
          <a:p>
            <a:r>
              <a:rPr lang="en-US" dirty="0"/>
              <a:t> </a:t>
            </a:r>
            <a:r>
              <a:rPr lang="en-US" dirty="0" smtClean="0"/>
              <a:t> F1: 0.862</a:t>
            </a:r>
          </a:p>
          <a:p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smtClean="0">
                <a:solidFill>
                  <a:srgbClr val="FF0000"/>
                </a:solidFill>
              </a:rPr>
              <a:t> Brier: 0.099</a:t>
            </a:r>
          </a:p>
          <a:p>
            <a:endParaRPr lang="en-US" dirty="0"/>
          </a:p>
          <a:p>
            <a:r>
              <a:rPr lang="en-US" dirty="0" smtClean="0"/>
              <a:t>SVC (</a:t>
            </a:r>
            <a:r>
              <a:rPr lang="en-US" dirty="0" err="1" smtClean="0"/>
              <a:t>th</a:t>
            </a:r>
            <a:r>
              <a:rPr lang="en-US" dirty="0" smtClean="0"/>
              <a:t>=0.5):</a:t>
            </a:r>
          </a:p>
          <a:p>
            <a:r>
              <a:rPr lang="en-US" dirty="0"/>
              <a:t> </a:t>
            </a:r>
            <a:r>
              <a:rPr lang="en-US" dirty="0" smtClean="0"/>
              <a:t> Precision: 0.872</a:t>
            </a:r>
          </a:p>
          <a:p>
            <a:r>
              <a:rPr lang="en-US" dirty="0"/>
              <a:t> </a:t>
            </a:r>
            <a:r>
              <a:rPr lang="en-US" dirty="0" smtClean="0"/>
              <a:t> Recall: 0.852</a:t>
            </a:r>
          </a:p>
          <a:p>
            <a:r>
              <a:rPr lang="en-US" dirty="0"/>
              <a:t> </a:t>
            </a:r>
            <a:r>
              <a:rPr lang="en-US" dirty="0" smtClean="0"/>
              <a:t> F1: 0.862</a:t>
            </a:r>
          </a:p>
          <a:p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smtClean="0">
                <a:solidFill>
                  <a:srgbClr val="FF0000"/>
                </a:solidFill>
              </a:rPr>
              <a:t> Brier: 0.163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48918" y="4026569"/>
            <a:ext cx="156324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mtClean="0"/>
              <a:t>Brier = MSE(p, y)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68546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Unsupervised Learning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 smtClean="0"/>
              <a:t>logP</a:t>
            </a:r>
            <a:r>
              <a:rPr lang="en-US" dirty="0" smtClean="0"/>
              <a:t>(x) is a measure of fit in Probabilistic models (GMM, Factor Analysis)</a:t>
            </a:r>
          </a:p>
          <a:p>
            <a:pPr lvl="1"/>
            <a:r>
              <a:rPr lang="en-US" dirty="0" smtClean="0"/>
              <a:t>High </a:t>
            </a:r>
            <a:r>
              <a:rPr lang="en-US" dirty="0" err="1" smtClean="0"/>
              <a:t>logP</a:t>
            </a:r>
            <a:r>
              <a:rPr lang="en-US" dirty="0" smtClean="0"/>
              <a:t>(x) on training set, but low </a:t>
            </a:r>
            <a:r>
              <a:rPr lang="en-US" dirty="0" err="1" smtClean="0"/>
              <a:t>logP</a:t>
            </a:r>
            <a:r>
              <a:rPr lang="en-US" dirty="0" smtClean="0"/>
              <a:t>(x) on test set is a measure of </a:t>
            </a:r>
            <a:r>
              <a:rPr lang="en-US" dirty="0" err="1" smtClean="0"/>
              <a:t>overfitting</a:t>
            </a:r>
            <a:endParaRPr lang="en-US" dirty="0" smtClean="0"/>
          </a:p>
          <a:p>
            <a:pPr lvl="1"/>
            <a:r>
              <a:rPr lang="en-US" dirty="0" smtClean="0"/>
              <a:t>Raw value of </a:t>
            </a:r>
            <a:r>
              <a:rPr lang="en-US" dirty="0" err="1" smtClean="0"/>
              <a:t>logP</a:t>
            </a:r>
            <a:r>
              <a:rPr lang="en-US" dirty="0" smtClean="0"/>
              <a:t>(x) hard to interpret in isolation</a:t>
            </a:r>
          </a:p>
          <a:p>
            <a:pPr marL="596900" lvl="1" indent="0">
              <a:buNone/>
            </a:pPr>
            <a:endParaRPr lang="en-US" dirty="0" smtClean="0"/>
          </a:p>
          <a:p>
            <a:r>
              <a:rPr lang="en-US" dirty="0" smtClean="0"/>
              <a:t>K-means is trickier (because of fixed covariance assumption)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003575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2" name="Google Shape;822;p37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Class Imbalance: Problems</a:t>
            </a:r>
            <a:endParaRPr/>
          </a:p>
        </p:txBody>
      </p:sp>
      <p:sp>
        <p:nvSpPr>
          <p:cNvPr id="823" name="Google Shape;823;p37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dirty="0"/>
              <a:t>Symptom: Prevalence &lt; 5% (no strict definition)</a:t>
            </a:r>
            <a:endParaRPr sz="1600" dirty="0"/>
          </a:p>
          <a:p>
            <a:pPr marL="0" lvl="0" indent="0" algn="l" rtl="0">
              <a:spcBef>
                <a:spcPts val="1600"/>
              </a:spcBef>
              <a:spcAft>
                <a:spcPts val="0"/>
              </a:spcAft>
              <a:buNone/>
            </a:pPr>
            <a:r>
              <a:rPr lang="en" sz="1600" dirty="0"/>
              <a:t>Metrics: may not be meaningful.</a:t>
            </a:r>
            <a:endParaRPr sz="1600" dirty="0"/>
          </a:p>
          <a:p>
            <a:pPr marL="0" lvl="0" indent="0" algn="l" rtl="0">
              <a:spcBef>
                <a:spcPts val="1600"/>
              </a:spcBef>
              <a:spcAft>
                <a:spcPts val="0"/>
              </a:spcAft>
              <a:buNone/>
            </a:pPr>
            <a:r>
              <a:rPr lang="en" sz="1600" dirty="0"/>
              <a:t>Learning: may not focus on minority class examples at all (majority class can overwhelm logistic regression, to a lesser extent SVM</a:t>
            </a:r>
            <a:r>
              <a:rPr lang="en" sz="1600" dirty="0" smtClean="0"/>
              <a:t>)</a:t>
            </a:r>
            <a:endParaRPr sz="1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8" name="Google Shape;828;p38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Class Imbalance: Metrics (pathological cases)</a:t>
            </a:r>
            <a:endParaRPr/>
          </a:p>
        </p:txBody>
      </p:sp>
      <p:sp>
        <p:nvSpPr>
          <p:cNvPr id="829" name="Google Shape;829;p38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Accuracy: Blindly predict majority class.</a:t>
            </a:r>
            <a:endParaRPr/>
          </a:p>
          <a:p>
            <a:pPr marL="0" lvl="0" indent="0" algn="l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Log-Loss: Majority class can dominate the loss.</a:t>
            </a:r>
            <a:endParaRPr/>
          </a:p>
          <a:p>
            <a:pPr marL="0" lvl="0" indent="0" algn="l" rtl="0">
              <a:spcBef>
                <a:spcPts val="1600"/>
              </a:spcBef>
              <a:spcAft>
                <a:spcPts val="0"/>
              </a:spcAft>
              <a:buNone/>
            </a:pPr>
            <a:r>
              <a:rPr lang="en"/>
              <a:t>AUROC: Easy to keep AUC high by scoring most negatives very low.</a:t>
            </a:r>
            <a:endParaRPr/>
          </a:p>
          <a:p>
            <a:pPr marL="0" lvl="0" indent="0" algn="l" rtl="0">
              <a:spcBef>
                <a:spcPts val="1600"/>
              </a:spcBef>
              <a:spcAft>
                <a:spcPts val="0"/>
              </a:spcAft>
              <a:buNone/>
            </a:pPr>
            <a:r>
              <a:rPr lang="en"/>
              <a:t>AUPRC: Somewhat more robust than AUROC. But other challenges.</a:t>
            </a:r>
            <a:endParaRPr/>
          </a:p>
          <a:p>
            <a:pPr marL="457200" lvl="0" indent="-342900" algn="l" rtl="0">
              <a:spcBef>
                <a:spcPts val="1600"/>
              </a:spcBef>
              <a:spcAft>
                <a:spcPts val="0"/>
              </a:spcAft>
              <a:buSzPts val="1800"/>
              <a:buChar char="-"/>
            </a:pPr>
            <a:r>
              <a:rPr lang="en"/>
              <a:t>What kind of interpolation? AUCNPR?</a:t>
            </a:r>
            <a:endParaRPr/>
          </a:p>
          <a:p>
            <a:pPr marL="0" lvl="0" indent="0" algn="l" rtl="0">
              <a:spcBef>
                <a:spcPts val="1600"/>
              </a:spcBef>
              <a:spcAft>
                <a:spcPts val="1600"/>
              </a:spcAft>
              <a:buNone/>
            </a:pPr>
            <a:r>
              <a:rPr lang="en"/>
              <a:t>In general:     Accuracy  &lt;&lt;  AUROC  &lt;&lt;  AUPRC</a:t>
            </a:r>
            <a:endParaRPr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4" name="Google Shape;834;p39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Multi-class (few remarks)</a:t>
            </a:r>
            <a:endParaRPr/>
          </a:p>
        </p:txBody>
      </p:sp>
      <p:sp>
        <p:nvSpPr>
          <p:cNvPr id="835" name="Google Shape;835;p39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 dirty="0"/>
              <a:t>Confusion matrix will be </a:t>
            </a:r>
            <a:r>
              <a:rPr lang="en" dirty="0" err="1"/>
              <a:t>NxN</a:t>
            </a:r>
            <a:r>
              <a:rPr lang="en" dirty="0"/>
              <a:t> (still want heavy diagonals, light off-diagonals)</a:t>
            </a:r>
            <a:endParaRPr dirty="0"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 dirty="0"/>
              <a:t>Most metrics (except accuracy) generally </a:t>
            </a:r>
            <a:r>
              <a:rPr lang="en" dirty="0" err="1"/>
              <a:t>analysed</a:t>
            </a:r>
            <a:r>
              <a:rPr lang="en" dirty="0"/>
              <a:t> as multiple 1-vs-many</a:t>
            </a:r>
            <a:r>
              <a:rPr lang="en" dirty="0" smtClean="0"/>
              <a:t>.</a:t>
            </a:r>
            <a:endParaRPr lang="en-US" dirty="0" smtClean="0"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-US" dirty="0" smtClean="0"/>
              <a:t>Multiclass variants of AUROC and AUPRC (micro vs macro averaging)</a:t>
            </a:r>
            <a:endParaRPr dirty="0"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 dirty="0"/>
              <a:t>Class imbalance is common (both in absolute, and relative sense)</a:t>
            </a:r>
            <a:endParaRPr dirty="0"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 dirty="0"/>
              <a:t>Cost sensitive learning techniques (also helps in Binary Imbalance)</a:t>
            </a:r>
            <a:endParaRPr dirty="0"/>
          </a:p>
          <a:p>
            <a:pPr marL="914400" lvl="1" indent="-317500" algn="l" rtl="0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 dirty="0"/>
              <a:t>Assign $$ value for each block in the confusion matrix, and incorporate those into the loss function</a:t>
            </a:r>
            <a:r>
              <a:rPr lang="en" dirty="0" smtClean="0"/>
              <a:t>.</a:t>
            </a:r>
            <a:endParaRPr lang="en-US" dirty="0" smtClean="0"/>
          </a:p>
          <a:p>
            <a:pPr marL="139700" indent="0">
              <a:buSzPts val="1400"/>
              <a:buNone/>
            </a:pPr>
            <a:endParaRPr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1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Why are metrics important?</a:t>
            </a:r>
            <a:endParaRPr/>
          </a:p>
        </p:txBody>
      </p:sp>
      <p:sp>
        <p:nvSpPr>
          <p:cNvPr id="67" name="Google Shape;67;p1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752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en"/>
              <a:t>Training objective (cost function) is only a proxy for real world objective.</a:t>
            </a:r>
            <a:endParaRPr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en"/>
              <a:t>Metrics help capture a business goal into a quantitative target (not all errors are equal).</a:t>
            </a:r>
            <a:endParaRPr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en"/>
              <a:t>Helps organize ML team effort towards that target.</a:t>
            </a:r>
            <a:endParaRPr/>
          </a:p>
          <a:p>
            <a:pPr marL="914400" lvl="1" indent="-317500" algn="l" rtl="0">
              <a:spcBef>
                <a:spcPts val="0"/>
              </a:spcBef>
              <a:spcAft>
                <a:spcPts val="0"/>
              </a:spcAft>
              <a:buSzPts val="1400"/>
              <a:buChar char="-"/>
            </a:pPr>
            <a:r>
              <a:rPr lang="en"/>
              <a:t>Generally in the form of improving that metric on the dev set.</a:t>
            </a:r>
            <a:endParaRPr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en"/>
              <a:t>Useful to quantify the “gap” between:</a:t>
            </a:r>
            <a:endParaRPr/>
          </a:p>
          <a:p>
            <a:pPr marL="914400" lvl="1" indent="-317500" algn="l" rtl="0">
              <a:spcBef>
                <a:spcPts val="0"/>
              </a:spcBef>
              <a:spcAft>
                <a:spcPts val="0"/>
              </a:spcAft>
              <a:buSzPts val="1400"/>
              <a:buChar char="-"/>
            </a:pPr>
            <a:r>
              <a:rPr lang="en"/>
              <a:t>Desired performance and baseline (estimate effort initially).</a:t>
            </a:r>
            <a:endParaRPr/>
          </a:p>
          <a:p>
            <a:pPr marL="914400" lvl="1" indent="-317500" algn="l" rtl="0">
              <a:spcBef>
                <a:spcPts val="0"/>
              </a:spcBef>
              <a:spcAft>
                <a:spcPts val="0"/>
              </a:spcAft>
              <a:buSzPts val="1400"/>
              <a:buChar char="-"/>
            </a:pPr>
            <a:r>
              <a:rPr lang="en"/>
              <a:t>Desired performance and current performance.</a:t>
            </a:r>
            <a:endParaRPr/>
          </a:p>
          <a:p>
            <a:pPr marL="914400" lvl="1" indent="-317500" algn="l" rtl="0">
              <a:spcBef>
                <a:spcPts val="0"/>
              </a:spcBef>
              <a:spcAft>
                <a:spcPts val="0"/>
              </a:spcAft>
              <a:buSzPts val="1400"/>
              <a:buChar char="-"/>
            </a:pPr>
            <a:r>
              <a:rPr lang="en"/>
              <a:t>Measure progress over time (No Free Lunch Theorem).</a:t>
            </a:r>
            <a:endParaRPr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en"/>
              <a:t>Useful for lower level tasks and debugging (like diagnosing bias vs variance).</a:t>
            </a:r>
            <a:endParaRPr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en"/>
              <a:t>Ideally training objective should be the metric, but not always possible. Still, metrics are useful and important for evaluation.</a:t>
            </a: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Choosing Metrics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lvl="0" indent="0">
              <a:spcBef>
                <a:spcPts val="1600"/>
              </a:spcBef>
              <a:buNone/>
            </a:pPr>
            <a:r>
              <a:rPr lang="en-US" dirty="0" err="1" smtClean="0"/>
              <a:t>Som</a:t>
            </a:r>
            <a:r>
              <a:rPr lang="en" dirty="0" smtClean="0"/>
              <a:t>e</a:t>
            </a:r>
            <a:r>
              <a:rPr lang="en-US" dirty="0" smtClean="0"/>
              <a:t> common</a:t>
            </a:r>
            <a:r>
              <a:rPr lang="en" dirty="0" smtClean="0"/>
              <a:t> </a:t>
            </a:r>
            <a:r>
              <a:rPr lang="en" dirty="0"/>
              <a:t>patterns:</a:t>
            </a:r>
          </a:p>
          <a:p>
            <a:pPr lvl="0">
              <a:spcBef>
                <a:spcPts val="1600"/>
              </a:spcBef>
              <a:buChar char="-"/>
            </a:pPr>
            <a:r>
              <a:rPr lang="en" dirty="0"/>
              <a:t>High precision is hard constraint, do best recall (</a:t>
            </a:r>
            <a:r>
              <a:rPr lang="en" dirty="0" err="1"/>
              <a:t>e.g</a:t>
            </a:r>
            <a:r>
              <a:rPr lang="en" dirty="0"/>
              <a:t> search engine results, grammar correction) -- intolerant to </a:t>
            </a:r>
            <a:r>
              <a:rPr lang="en" dirty="0" smtClean="0"/>
              <a:t>FP</a:t>
            </a:r>
            <a:r>
              <a:rPr lang="en-US" dirty="0" smtClean="0"/>
              <a:t>. Metric: Recall at Precision=XX%</a:t>
            </a:r>
            <a:endParaRPr lang="en" dirty="0"/>
          </a:p>
          <a:p>
            <a:pPr lvl="0">
              <a:buChar char="-"/>
            </a:pPr>
            <a:r>
              <a:rPr lang="en" dirty="0"/>
              <a:t>High recall is hard constraint, do best precision (</a:t>
            </a:r>
            <a:r>
              <a:rPr lang="en" dirty="0" err="1"/>
              <a:t>e.g</a:t>
            </a:r>
            <a:r>
              <a:rPr lang="en" dirty="0"/>
              <a:t> medical </a:t>
            </a:r>
            <a:r>
              <a:rPr lang="en" dirty="0" err="1"/>
              <a:t>diag</a:t>
            </a:r>
            <a:r>
              <a:rPr lang="en" dirty="0" smtClean="0"/>
              <a:t>)</a:t>
            </a:r>
            <a:r>
              <a:rPr lang="en-US" dirty="0" smtClean="0"/>
              <a:t>.</a:t>
            </a:r>
            <a:r>
              <a:rPr lang="en" dirty="0" smtClean="0"/>
              <a:t> </a:t>
            </a:r>
            <a:r>
              <a:rPr lang="en-US" dirty="0" smtClean="0"/>
              <a:t>I</a:t>
            </a:r>
            <a:r>
              <a:rPr lang="en" dirty="0" err="1" smtClean="0"/>
              <a:t>ntolerant</a:t>
            </a:r>
            <a:r>
              <a:rPr lang="en" dirty="0" smtClean="0"/>
              <a:t> </a:t>
            </a:r>
            <a:r>
              <a:rPr lang="en" dirty="0"/>
              <a:t>to </a:t>
            </a:r>
            <a:r>
              <a:rPr lang="en" dirty="0" smtClean="0"/>
              <a:t>FN</a:t>
            </a:r>
            <a:r>
              <a:rPr lang="en-US" dirty="0" smtClean="0"/>
              <a:t>. Metric: Precision at Recall=100%</a:t>
            </a:r>
            <a:endParaRPr lang="en" dirty="0"/>
          </a:p>
          <a:p>
            <a:pPr lvl="0">
              <a:buChar char="-"/>
            </a:pPr>
            <a:r>
              <a:rPr lang="en" dirty="0"/>
              <a:t>Capacity </a:t>
            </a:r>
            <a:r>
              <a:rPr lang="en" dirty="0" smtClean="0"/>
              <a:t>constrained</a:t>
            </a:r>
            <a:r>
              <a:rPr lang="en-US" dirty="0" smtClean="0"/>
              <a:t> (by K). Metric:</a:t>
            </a:r>
            <a:r>
              <a:rPr lang="en" dirty="0" smtClean="0"/>
              <a:t> </a:t>
            </a:r>
            <a:r>
              <a:rPr lang="en" dirty="0"/>
              <a:t>Precision in </a:t>
            </a:r>
            <a:r>
              <a:rPr lang="en" dirty="0" smtClean="0"/>
              <a:t>top-K</a:t>
            </a:r>
            <a:r>
              <a:rPr lang="en-US" dirty="0" smtClean="0"/>
              <a:t>.</a:t>
            </a:r>
          </a:p>
          <a:p>
            <a:pPr lvl="0">
              <a:buChar char="-"/>
            </a:pPr>
            <a:r>
              <a:rPr lang="en-US" dirty="0" smtClean="0"/>
              <a:t>Etc.</a:t>
            </a:r>
          </a:p>
          <a:p>
            <a:pPr lvl="0">
              <a:buChar char="-"/>
            </a:pPr>
            <a:endParaRPr lang="en-US" dirty="0" smtClean="0"/>
          </a:p>
          <a:p>
            <a:pPr lvl="0">
              <a:buChar char="-"/>
            </a:pPr>
            <a:r>
              <a:rPr lang="en-US" dirty="0" smtClean="0"/>
              <a:t>Choose operating threshold based on above criteria.</a:t>
            </a:r>
          </a:p>
          <a:p>
            <a:pPr marL="11430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92048245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0" name="Google Shape;840;p40"/>
          <p:cNvSpPr txBox="1">
            <a:spLocks noGrp="1"/>
          </p:cNvSpPr>
          <p:nvPr>
            <p:ph type="title"/>
          </p:nvPr>
        </p:nvSpPr>
        <p:spPr>
          <a:xfrm>
            <a:off x="311700" y="21214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Thank You!</a:t>
            </a:r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p1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Binary Classification</a:t>
            </a:r>
            <a:endParaRPr/>
          </a:p>
        </p:txBody>
      </p:sp>
      <p:sp>
        <p:nvSpPr>
          <p:cNvPr id="73" name="Google Shape;73;p16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X is Input</a:t>
            </a:r>
            <a:endParaRPr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Y is binary Output (0/1)</a:t>
            </a:r>
            <a:endParaRPr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Model is ŷ = h(X)</a:t>
            </a:r>
            <a:endParaRPr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Two types of models</a:t>
            </a:r>
            <a:endParaRPr/>
          </a:p>
          <a:p>
            <a:pPr marL="914400" lvl="1" indent="-317500" algn="l" rtl="0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/>
              <a:t>Models that output a categorical class directly (K Nearest neighbor, Decision tree)</a:t>
            </a:r>
            <a:endParaRPr/>
          </a:p>
          <a:p>
            <a:pPr marL="914400" lvl="1" indent="-317500" algn="l" rtl="0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/>
              <a:t>Models that output a real valued score (SVM, Logistic Regression)</a:t>
            </a:r>
            <a:endParaRPr/>
          </a:p>
          <a:p>
            <a:pPr marL="1371600" lvl="2" indent="-317500" algn="l" rtl="0">
              <a:spcBef>
                <a:spcPts val="0"/>
              </a:spcBef>
              <a:spcAft>
                <a:spcPts val="0"/>
              </a:spcAft>
              <a:buSzPts val="1400"/>
              <a:buChar char="■"/>
            </a:pPr>
            <a:r>
              <a:rPr lang="en"/>
              <a:t>Score could be margin (SVM), probability (LR, NN)</a:t>
            </a:r>
            <a:endParaRPr/>
          </a:p>
          <a:p>
            <a:pPr marL="1371600" lvl="2" indent="-317500" algn="l" rtl="0">
              <a:spcBef>
                <a:spcPts val="0"/>
              </a:spcBef>
              <a:spcAft>
                <a:spcPts val="0"/>
              </a:spcAft>
              <a:buSzPts val="1400"/>
              <a:buChar char="■"/>
            </a:pPr>
            <a:r>
              <a:rPr lang="en"/>
              <a:t>Need to pick a threshold</a:t>
            </a:r>
            <a:endParaRPr/>
          </a:p>
          <a:p>
            <a:pPr marL="1371600" lvl="2" indent="-317500" algn="l" rtl="0">
              <a:spcBef>
                <a:spcPts val="0"/>
              </a:spcBef>
              <a:spcAft>
                <a:spcPts val="0"/>
              </a:spcAft>
              <a:buSzPts val="1400"/>
              <a:buChar char="■"/>
            </a:pPr>
            <a:r>
              <a:rPr lang="en"/>
              <a:t>We focus on this type (the other type can be interpreted as an instance)</a:t>
            </a: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p17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Score based models</a:t>
            </a:r>
            <a:endParaRPr/>
          </a:p>
        </p:txBody>
      </p:sp>
      <p:cxnSp>
        <p:nvCxnSpPr>
          <p:cNvPr id="79" name="Google Shape;79;p17"/>
          <p:cNvCxnSpPr/>
          <p:nvPr/>
        </p:nvCxnSpPr>
        <p:spPr>
          <a:xfrm>
            <a:off x="1600675" y="1502700"/>
            <a:ext cx="4200" cy="25674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80" name="Google Shape;80;p17"/>
          <p:cNvSpPr/>
          <p:nvPr/>
        </p:nvSpPr>
        <p:spPr>
          <a:xfrm>
            <a:off x="1561975" y="1749450"/>
            <a:ext cx="81600" cy="90300"/>
          </a:xfrm>
          <a:prstGeom prst="flowChartConnector">
            <a:avLst/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81;p17"/>
          <p:cNvSpPr/>
          <p:nvPr/>
        </p:nvSpPr>
        <p:spPr>
          <a:xfrm>
            <a:off x="1559400" y="2245350"/>
            <a:ext cx="81600" cy="90300"/>
          </a:xfrm>
          <a:prstGeom prst="flowChartConnector">
            <a:avLst/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82;p17"/>
          <p:cNvSpPr/>
          <p:nvPr/>
        </p:nvSpPr>
        <p:spPr>
          <a:xfrm>
            <a:off x="1559400" y="2817450"/>
            <a:ext cx="81600" cy="90300"/>
          </a:xfrm>
          <a:prstGeom prst="flowChartConnector">
            <a:avLst/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83;p17"/>
          <p:cNvSpPr/>
          <p:nvPr/>
        </p:nvSpPr>
        <p:spPr>
          <a:xfrm>
            <a:off x="1561975" y="3020375"/>
            <a:ext cx="81600" cy="90300"/>
          </a:xfrm>
          <a:prstGeom prst="flowChartConnector">
            <a:avLst/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84;p17"/>
          <p:cNvSpPr/>
          <p:nvPr/>
        </p:nvSpPr>
        <p:spPr>
          <a:xfrm>
            <a:off x="1559400" y="3237150"/>
            <a:ext cx="81600" cy="90300"/>
          </a:xfrm>
          <a:prstGeom prst="flowChartConnector">
            <a:avLst/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85;p17"/>
          <p:cNvSpPr/>
          <p:nvPr/>
        </p:nvSpPr>
        <p:spPr>
          <a:xfrm>
            <a:off x="1559400" y="3402500"/>
            <a:ext cx="81600" cy="90300"/>
          </a:xfrm>
          <a:prstGeom prst="flowChartConnector">
            <a:avLst/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86;p17"/>
          <p:cNvSpPr/>
          <p:nvPr/>
        </p:nvSpPr>
        <p:spPr>
          <a:xfrm>
            <a:off x="1561975" y="3511925"/>
            <a:ext cx="81600" cy="90300"/>
          </a:xfrm>
          <a:prstGeom prst="flowChartConnector">
            <a:avLst/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87;p17"/>
          <p:cNvSpPr/>
          <p:nvPr/>
        </p:nvSpPr>
        <p:spPr>
          <a:xfrm>
            <a:off x="1559400" y="3621350"/>
            <a:ext cx="81600" cy="90300"/>
          </a:xfrm>
          <a:prstGeom prst="flowChartConnector">
            <a:avLst/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88;p17"/>
          <p:cNvSpPr/>
          <p:nvPr/>
        </p:nvSpPr>
        <p:spPr>
          <a:xfrm>
            <a:off x="1559400" y="3748025"/>
            <a:ext cx="81600" cy="90300"/>
          </a:xfrm>
          <a:prstGeom prst="flowChartConnector">
            <a:avLst/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89;p17"/>
          <p:cNvSpPr/>
          <p:nvPr/>
        </p:nvSpPr>
        <p:spPr>
          <a:xfrm>
            <a:off x="1559400" y="3917575"/>
            <a:ext cx="81600" cy="90300"/>
          </a:xfrm>
          <a:prstGeom prst="flowChartConnector">
            <a:avLst/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90;p17"/>
          <p:cNvSpPr/>
          <p:nvPr/>
        </p:nvSpPr>
        <p:spPr>
          <a:xfrm>
            <a:off x="1559400" y="1539225"/>
            <a:ext cx="81600" cy="90300"/>
          </a:xfrm>
          <a:prstGeom prst="flowChartConnector">
            <a:avLst/>
          </a:prstGeom>
          <a:solidFill>
            <a:srgbClr val="38761D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91;p17"/>
          <p:cNvSpPr/>
          <p:nvPr/>
        </p:nvSpPr>
        <p:spPr>
          <a:xfrm>
            <a:off x="1559400" y="1644338"/>
            <a:ext cx="81600" cy="90300"/>
          </a:xfrm>
          <a:prstGeom prst="flowChartConnector">
            <a:avLst/>
          </a:prstGeom>
          <a:solidFill>
            <a:srgbClr val="38761D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92;p17"/>
          <p:cNvSpPr/>
          <p:nvPr/>
        </p:nvSpPr>
        <p:spPr>
          <a:xfrm>
            <a:off x="1561975" y="1854550"/>
            <a:ext cx="81600" cy="90300"/>
          </a:xfrm>
          <a:prstGeom prst="flowChartConnector">
            <a:avLst/>
          </a:prstGeom>
          <a:solidFill>
            <a:srgbClr val="38761D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93;p17"/>
          <p:cNvSpPr/>
          <p:nvPr/>
        </p:nvSpPr>
        <p:spPr>
          <a:xfrm>
            <a:off x="1561975" y="1997400"/>
            <a:ext cx="81600" cy="90300"/>
          </a:xfrm>
          <a:prstGeom prst="flowChartConnector">
            <a:avLst/>
          </a:prstGeom>
          <a:solidFill>
            <a:srgbClr val="38761D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94;p17"/>
          <p:cNvSpPr/>
          <p:nvPr/>
        </p:nvSpPr>
        <p:spPr>
          <a:xfrm>
            <a:off x="1561975" y="2121375"/>
            <a:ext cx="81600" cy="90300"/>
          </a:xfrm>
          <a:prstGeom prst="flowChartConnector">
            <a:avLst/>
          </a:prstGeom>
          <a:solidFill>
            <a:srgbClr val="38761D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95;p17"/>
          <p:cNvSpPr/>
          <p:nvPr/>
        </p:nvSpPr>
        <p:spPr>
          <a:xfrm>
            <a:off x="1559400" y="2369325"/>
            <a:ext cx="81600" cy="90300"/>
          </a:xfrm>
          <a:prstGeom prst="flowChartConnector">
            <a:avLst/>
          </a:prstGeom>
          <a:solidFill>
            <a:srgbClr val="38761D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96;p17"/>
          <p:cNvSpPr/>
          <p:nvPr/>
        </p:nvSpPr>
        <p:spPr>
          <a:xfrm>
            <a:off x="1559400" y="2671563"/>
            <a:ext cx="81600" cy="90300"/>
          </a:xfrm>
          <a:prstGeom prst="flowChartConnector">
            <a:avLst/>
          </a:prstGeom>
          <a:solidFill>
            <a:srgbClr val="38761D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97;p17"/>
          <p:cNvSpPr/>
          <p:nvPr/>
        </p:nvSpPr>
        <p:spPr>
          <a:xfrm>
            <a:off x="1561975" y="3840200"/>
            <a:ext cx="81600" cy="90300"/>
          </a:xfrm>
          <a:prstGeom prst="flowChartConnector">
            <a:avLst/>
          </a:prstGeom>
          <a:solidFill>
            <a:srgbClr val="38761D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" name="Google Shape;98;p17"/>
          <p:cNvSpPr/>
          <p:nvPr/>
        </p:nvSpPr>
        <p:spPr>
          <a:xfrm>
            <a:off x="1559400" y="2493300"/>
            <a:ext cx="81600" cy="90300"/>
          </a:xfrm>
          <a:prstGeom prst="flowChartConnector">
            <a:avLst/>
          </a:prstGeom>
          <a:solidFill>
            <a:srgbClr val="38761D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" name="Google Shape;99;p17"/>
          <p:cNvSpPr/>
          <p:nvPr/>
        </p:nvSpPr>
        <p:spPr>
          <a:xfrm>
            <a:off x="1559400" y="2617275"/>
            <a:ext cx="81600" cy="90300"/>
          </a:xfrm>
          <a:prstGeom prst="flowChartConnector">
            <a:avLst/>
          </a:prstGeom>
          <a:solidFill>
            <a:srgbClr val="38761D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" name="Google Shape;100;p17"/>
          <p:cNvSpPr txBox="1"/>
          <p:nvPr/>
        </p:nvSpPr>
        <p:spPr>
          <a:xfrm>
            <a:off x="1275150" y="1271925"/>
            <a:ext cx="1172100" cy="119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/>
              <a:t>Score = 1</a:t>
            </a:r>
            <a:endParaRPr sz="800"/>
          </a:p>
        </p:txBody>
      </p:sp>
      <p:graphicFrame>
        <p:nvGraphicFramePr>
          <p:cNvPr id="101" name="Google Shape;101;p17"/>
          <p:cNvGraphicFramePr/>
          <p:nvPr/>
        </p:nvGraphicFramePr>
        <p:xfrm>
          <a:off x="4020150" y="1413600"/>
          <a:ext cx="2823450" cy="792420"/>
        </p:xfrm>
        <a:graphic>
          <a:graphicData uri="http://schemas.openxmlformats.org/drawingml/2006/table">
            <a:tbl>
              <a:tblPr>
                <a:noFill/>
                <a:tableStyleId>{E4D4086E-115B-4FA2-836F-A28E24F0A9DB}</a:tableStyleId>
              </a:tblPr>
              <a:tblGrid>
                <a:gridCol w="382850"/>
                <a:gridCol w="2440600"/>
              </a:tblGrid>
              <a:tr h="3962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Positive labelled example</a:t>
                      </a:r>
                      <a:endParaRPr/>
                    </a:p>
                  </a:txBody>
                  <a:tcPr marL="91425" marR="91425" marT="91425" marB="91425"/>
                </a:tc>
              </a:tr>
              <a:tr h="3810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Negative labelled example</a:t>
                      </a:r>
                      <a:endParaRPr/>
                    </a:p>
                  </a:txBody>
                  <a:tcPr marL="91425" marR="91425" marT="91425" marB="91425"/>
                </a:tc>
              </a:tr>
            </a:tbl>
          </a:graphicData>
        </a:graphic>
      </p:graphicFrame>
      <p:sp>
        <p:nvSpPr>
          <p:cNvPr id="102" name="Google Shape;102;p17"/>
          <p:cNvSpPr txBox="1"/>
          <p:nvPr/>
        </p:nvSpPr>
        <p:spPr>
          <a:xfrm>
            <a:off x="1275150" y="4015125"/>
            <a:ext cx="1172100" cy="119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/>
              <a:t>Score = 0</a:t>
            </a:r>
            <a:endParaRPr sz="800"/>
          </a:p>
        </p:txBody>
      </p:sp>
      <p:sp>
        <p:nvSpPr>
          <p:cNvPr id="103" name="Google Shape;103;p17"/>
          <p:cNvSpPr/>
          <p:nvPr/>
        </p:nvSpPr>
        <p:spPr>
          <a:xfrm>
            <a:off x="4146175" y="1539225"/>
            <a:ext cx="81600" cy="90300"/>
          </a:xfrm>
          <a:prstGeom prst="flowChartConnector">
            <a:avLst/>
          </a:prstGeom>
          <a:solidFill>
            <a:srgbClr val="38761D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" name="Google Shape;104;p17"/>
          <p:cNvSpPr/>
          <p:nvPr/>
        </p:nvSpPr>
        <p:spPr>
          <a:xfrm>
            <a:off x="4146175" y="1968400"/>
            <a:ext cx="81600" cy="90300"/>
          </a:xfrm>
          <a:prstGeom prst="flowChartConnector">
            <a:avLst/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5" name="Google Shape;105;p17"/>
          <p:cNvSpPr txBox="1"/>
          <p:nvPr/>
        </p:nvSpPr>
        <p:spPr>
          <a:xfrm>
            <a:off x="3916725" y="3133100"/>
            <a:ext cx="2472900" cy="28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Prevalence = </a:t>
            </a:r>
            <a:endParaRPr/>
          </a:p>
        </p:txBody>
      </p:sp>
      <p:graphicFrame>
        <p:nvGraphicFramePr>
          <p:cNvPr id="106" name="Google Shape;106;p17"/>
          <p:cNvGraphicFramePr/>
          <p:nvPr/>
        </p:nvGraphicFramePr>
        <p:xfrm>
          <a:off x="5373700" y="2949650"/>
          <a:ext cx="2340225" cy="792420"/>
        </p:xfrm>
        <a:graphic>
          <a:graphicData uri="http://schemas.openxmlformats.org/drawingml/2006/table">
            <a:tbl>
              <a:tblPr>
                <a:noFill/>
                <a:tableStyleId>{E4D4086E-115B-4FA2-836F-A28E24F0A9DB}</a:tableStyleId>
              </a:tblPr>
              <a:tblGrid>
                <a:gridCol w="2340225"/>
              </a:tblGrid>
              <a:tr h="38100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#positives</a:t>
                      </a:r>
                      <a:endParaRPr/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</a:tcPr>
                </a:tc>
              </a:tr>
              <a:tr h="38100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#positives + #negatives</a:t>
                      </a:r>
                      <a:endParaRPr/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B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p18"/>
          <p:cNvSpPr/>
          <p:nvPr/>
        </p:nvSpPr>
        <p:spPr>
          <a:xfrm>
            <a:off x="416550" y="2777700"/>
            <a:ext cx="2502000" cy="1308600"/>
          </a:xfrm>
          <a:prstGeom prst="rect">
            <a:avLst/>
          </a:prstGeom>
          <a:solidFill>
            <a:srgbClr val="EFEFEF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2" name="Google Shape;112;p18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Score based models : Classifier</a:t>
            </a:r>
            <a:endParaRPr/>
          </a:p>
        </p:txBody>
      </p:sp>
      <p:sp>
        <p:nvSpPr>
          <p:cNvPr id="113" name="Google Shape;113;p18"/>
          <p:cNvSpPr/>
          <p:nvPr/>
        </p:nvSpPr>
        <p:spPr>
          <a:xfrm>
            <a:off x="416550" y="1482300"/>
            <a:ext cx="2502000" cy="1308600"/>
          </a:xfrm>
          <a:prstGeom prst="rect">
            <a:avLst/>
          </a:prstGeom>
          <a:solidFill>
            <a:srgbClr val="D9EAD3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114" name="Google Shape;114;p18"/>
          <p:cNvCxnSpPr/>
          <p:nvPr/>
        </p:nvCxnSpPr>
        <p:spPr>
          <a:xfrm>
            <a:off x="1600675" y="1502700"/>
            <a:ext cx="4200" cy="25674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15" name="Google Shape;115;p18"/>
          <p:cNvSpPr/>
          <p:nvPr/>
        </p:nvSpPr>
        <p:spPr>
          <a:xfrm>
            <a:off x="1638175" y="1749450"/>
            <a:ext cx="81600" cy="90300"/>
          </a:xfrm>
          <a:prstGeom prst="flowChartConnector">
            <a:avLst/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6" name="Google Shape;116;p18"/>
          <p:cNvSpPr/>
          <p:nvPr/>
        </p:nvSpPr>
        <p:spPr>
          <a:xfrm>
            <a:off x="1635600" y="2245350"/>
            <a:ext cx="81600" cy="90300"/>
          </a:xfrm>
          <a:prstGeom prst="flowChartConnector">
            <a:avLst/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7" name="Google Shape;117;p18"/>
          <p:cNvSpPr/>
          <p:nvPr/>
        </p:nvSpPr>
        <p:spPr>
          <a:xfrm>
            <a:off x="1635600" y="2817450"/>
            <a:ext cx="81600" cy="90300"/>
          </a:xfrm>
          <a:prstGeom prst="flowChartConnector">
            <a:avLst/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118;p18"/>
          <p:cNvSpPr/>
          <p:nvPr/>
        </p:nvSpPr>
        <p:spPr>
          <a:xfrm>
            <a:off x="1638175" y="3020375"/>
            <a:ext cx="81600" cy="90300"/>
          </a:xfrm>
          <a:prstGeom prst="flowChartConnector">
            <a:avLst/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9" name="Google Shape;119;p18"/>
          <p:cNvSpPr/>
          <p:nvPr/>
        </p:nvSpPr>
        <p:spPr>
          <a:xfrm>
            <a:off x="1635600" y="3237150"/>
            <a:ext cx="81600" cy="90300"/>
          </a:xfrm>
          <a:prstGeom prst="flowChartConnector">
            <a:avLst/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0" name="Google Shape;120;p18"/>
          <p:cNvSpPr/>
          <p:nvPr/>
        </p:nvSpPr>
        <p:spPr>
          <a:xfrm>
            <a:off x="1635600" y="3402500"/>
            <a:ext cx="81600" cy="90300"/>
          </a:xfrm>
          <a:prstGeom prst="flowChartConnector">
            <a:avLst/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1" name="Google Shape;121;p18"/>
          <p:cNvSpPr/>
          <p:nvPr/>
        </p:nvSpPr>
        <p:spPr>
          <a:xfrm>
            <a:off x="1638175" y="3511925"/>
            <a:ext cx="81600" cy="90300"/>
          </a:xfrm>
          <a:prstGeom prst="flowChartConnector">
            <a:avLst/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2" name="Google Shape;122;p18"/>
          <p:cNvSpPr/>
          <p:nvPr/>
        </p:nvSpPr>
        <p:spPr>
          <a:xfrm>
            <a:off x="1635600" y="3621350"/>
            <a:ext cx="81600" cy="90300"/>
          </a:xfrm>
          <a:prstGeom prst="flowChartConnector">
            <a:avLst/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3" name="Google Shape;123;p18"/>
          <p:cNvSpPr/>
          <p:nvPr/>
        </p:nvSpPr>
        <p:spPr>
          <a:xfrm>
            <a:off x="1635600" y="3748025"/>
            <a:ext cx="81600" cy="90300"/>
          </a:xfrm>
          <a:prstGeom prst="flowChartConnector">
            <a:avLst/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4" name="Google Shape;124;p18"/>
          <p:cNvSpPr/>
          <p:nvPr/>
        </p:nvSpPr>
        <p:spPr>
          <a:xfrm>
            <a:off x="1635600" y="3917575"/>
            <a:ext cx="81600" cy="90300"/>
          </a:xfrm>
          <a:prstGeom prst="flowChartConnector">
            <a:avLst/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5" name="Google Shape;125;p18"/>
          <p:cNvSpPr/>
          <p:nvPr/>
        </p:nvSpPr>
        <p:spPr>
          <a:xfrm>
            <a:off x="1483200" y="1539225"/>
            <a:ext cx="81600" cy="90300"/>
          </a:xfrm>
          <a:prstGeom prst="flowChartConnector">
            <a:avLst/>
          </a:prstGeom>
          <a:solidFill>
            <a:srgbClr val="38761D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6" name="Google Shape;126;p18"/>
          <p:cNvSpPr/>
          <p:nvPr/>
        </p:nvSpPr>
        <p:spPr>
          <a:xfrm>
            <a:off x="1483200" y="1644338"/>
            <a:ext cx="81600" cy="90300"/>
          </a:xfrm>
          <a:prstGeom prst="flowChartConnector">
            <a:avLst/>
          </a:prstGeom>
          <a:solidFill>
            <a:srgbClr val="38761D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7" name="Google Shape;127;p18"/>
          <p:cNvSpPr/>
          <p:nvPr/>
        </p:nvSpPr>
        <p:spPr>
          <a:xfrm>
            <a:off x="1485775" y="1854550"/>
            <a:ext cx="81600" cy="90300"/>
          </a:xfrm>
          <a:prstGeom prst="flowChartConnector">
            <a:avLst/>
          </a:prstGeom>
          <a:solidFill>
            <a:srgbClr val="38761D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8" name="Google Shape;128;p18"/>
          <p:cNvSpPr/>
          <p:nvPr/>
        </p:nvSpPr>
        <p:spPr>
          <a:xfrm>
            <a:off x="1485775" y="1997400"/>
            <a:ext cx="81600" cy="90300"/>
          </a:xfrm>
          <a:prstGeom prst="flowChartConnector">
            <a:avLst/>
          </a:prstGeom>
          <a:solidFill>
            <a:srgbClr val="38761D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9" name="Google Shape;129;p18"/>
          <p:cNvSpPr/>
          <p:nvPr/>
        </p:nvSpPr>
        <p:spPr>
          <a:xfrm>
            <a:off x="1485775" y="2121375"/>
            <a:ext cx="81600" cy="90300"/>
          </a:xfrm>
          <a:prstGeom prst="flowChartConnector">
            <a:avLst/>
          </a:prstGeom>
          <a:solidFill>
            <a:srgbClr val="38761D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" name="Google Shape;130;p18"/>
          <p:cNvSpPr/>
          <p:nvPr/>
        </p:nvSpPr>
        <p:spPr>
          <a:xfrm>
            <a:off x="1483200" y="2369325"/>
            <a:ext cx="81600" cy="90300"/>
          </a:xfrm>
          <a:prstGeom prst="flowChartConnector">
            <a:avLst/>
          </a:prstGeom>
          <a:solidFill>
            <a:srgbClr val="38761D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1" name="Google Shape;131;p18"/>
          <p:cNvSpPr/>
          <p:nvPr/>
        </p:nvSpPr>
        <p:spPr>
          <a:xfrm>
            <a:off x="1483200" y="2671563"/>
            <a:ext cx="81600" cy="90300"/>
          </a:xfrm>
          <a:prstGeom prst="flowChartConnector">
            <a:avLst/>
          </a:prstGeom>
          <a:solidFill>
            <a:srgbClr val="38761D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2" name="Google Shape;132;p18"/>
          <p:cNvSpPr/>
          <p:nvPr/>
        </p:nvSpPr>
        <p:spPr>
          <a:xfrm>
            <a:off x="1485775" y="3840200"/>
            <a:ext cx="81600" cy="90300"/>
          </a:xfrm>
          <a:prstGeom prst="flowChartConnector">
            <a:avLst/>
          </a:prstGeom>
          <a:solidFill>
            <a:srgbClr val="38761D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3" name="Google Shape;133;p18"/>
          <p:cNvSpPr/>
          <p:nvPr/>
        </p:nvSpPr>
        <p:spPr>
          <a:xfrm>
            <a:off x="1483200" y="2493300"/>
            <a:ext cx="81600" cy="90300"/>
          </a:xfrm>
          <a:prstGeom prst="flowChartConnector">
            <a:avLst/>
          </a:prstGeom>
          <a:solidFill>
            <a:srgbClr val="38761D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4" name="Google Shape;134;p18"/>
          <p:cNvSpPr/>
          <p:nvPr/>
        </p:nvSpPr>
        <p:spPr>
          <a:xfrm>
            <a:off x="1483200" y="2617275"/>
            <a:ext cx="81600" cy="90300"/>
          </a:xfrm>
          <a:prstGeom prst="flowChartConnector">
            <a:avLst/>
          </a:prstGeom>
          <a:solidFill>
            <a:srgbClr val="38761D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5" name="Google Shape;135;p18"/>
          <p:cNvSpPr txBox="1"/>
          <p:nvPr/>
        </p:nvSpPr>
        <p:spPr>
          <a:xfrm>
            <a:off x="416550" y="1195725"/>
            <a:ext cx="2502000" cy="119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/>
              <a:t>     Label positive                         Label negative</a:t>
            </a:r>
            <a:endParaRPr sz="800"/>
          </a:p>
        </p:txBody>
      </p:sp>
      <p:sp>
        <p:nvSpPr>
          <p:cNvPr id="136" name="Google Shape;136;p18"/>
          <p:cNvSpPr txBox="1"/>
          <p:nvPr/>
        </p:nvSpPr>
        <p:spPr>
          <a:xfrm>
            <a:off x="73000" y="2647650"/>
            <a:ext cx="429600" cy="24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600"/>
              <a:t>Th=0.5</a:t>
            </a:r>
            <a:endParaRPr sz="600"/>
          </a:p>
        </p:txBody>
      </p:sp>
      <p:graphicFrame>
        <p:nvGraphicFramePr>
          <p:cNvPr id="137" name="Google Shape;137;p18"/>
          <p:cNvGraphicFramePr/>
          <p:nvPr/>
        </p:nvGraphicFramePr>
        <p:xfrm>
          <a:off x="3227575" y="1482300"/>
          <a:ext cx="382850" cy="662220"/>
        </p:xfrm>
        <a:graphic>
          <a:graphicData uri="http://schemas.openxmlformats.org/drawingml/2006/table">
            <a:tbl>
              <a:tblPr>
                <a:noFill/>
                <a:tableStyleId>{E4D4086E-115B-4FA2-836F-A28E24F0A9DB}</a:tableStyleId>
              </a:tblPr>
              <a:tblGrid>
                <a:gridCol w="382850"/>
              </a:tblGrid>
              <a:tr h="35745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/>
                        <a:t>Th</a:t>
                      </a:r>
                      <a:endParaRPr sz="800"/>
                    </a:p>
                  </a:txBody>
                  <a:tcPr marL="91425" marR="91425" marT="91425" marB="91425"/>
                </a:tc>
              </a:tr>
              <a:tr h="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/>
                        <a:t>0.5</a:t>
                      </a:r>
                      <a:endParaRPr sz="800"/>
                    </a:p>
                  </a:txBody>
                  <a:tcPr marL="91425" marR="91425" marT="91425" marB="91425"/>
                </a:tc>
              </a:tr>
            </a:tbl>
          </a:graphicData>
        </a:graphic>
      </p:graphicFrame>
      <p:sp>
        <p:nvSpPr>
          <p:cNvPr id="138" name="Google Shape;138;p18"/>
          <p:cNvSpPr txBox="1"/>
          <p:nvPr/>
        </p:nvSpPr>
        <p:spPr>
          <a:xfrm rot="-5400000">
            <a:off x="-1031250" y="2719725"/>
            <a:ext cx="2502000" cy="119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/>
              <a:t>    Predict Negative                      Predict Positive</a:t>
            </a:r>
            <a:endParaRPr sz="80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p19"/>
          <p:cNvSpPr/>
          <p:nvPr/>
        </p:nvSpPr>
        <p:spPr>
          <a:xfrm>
            <a:off x="416550" y="2777700"/>
            <a:ext cx="2502000" cy="1308600"/>
          </a:xfrm>
          <a:prstGeom prst="rect">
            <a:avLst/>
          </a:prstGeom>
          <a:solidFill>
            <a:srgbClr val="EFEFEF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4" name="Google Shape;144;p19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Point metrics: Confusion Matrix</a:t>
            </a:r>
            <a:endParaRPr/>
          </a:p>
        </p:txBody>
      </p:sp>
      <p:sp>
        <p:nvSpPr>
          <p:cNvPr id="145" name="Google Shape;145;p19"/>
          <p:cNvSpPr/>
          <p:nvPr/>
        </p:nvSpPr>
        <p:spPr>
          <a:xfrm>
            <a:off x="416550" y="1482300"/>
            <a:ext cx="2502000" cy="1308600"/>
          </a:xfrm>
          <a:prstGeom prst="rect">
            <a:avLst/>
          </a:prstGeom>
          <a:solidFill>
            <a:srgbClr val="D9EAD3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146" name="Google Shape;146;p19"/>
          <p:cNvCxnSpPr/>
          <p:nvPr/>
        </p:nvCxnSpPr>
        <p:spPr>
          <a:xfrm>
            <a:off x="1600675" y="1502700"/>
            <a:ext cx="4200" cy="25674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47" name="Google Shape;147;p19"/>
          <p:cNvSpPr/>
          <p:nvPr/>
        </p:nvSpPr>
        <p:spPr>
          <a:xfrm>
            <a:off x="1638175" y="1749450"/>
            <a:ext cx="81600" cy="90300"/>
          </a:xfrm>
          <a:prstGeom prst="flowChartConnector">
            <a:avLst/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8" name="Google Shape;148;p19"/>
          <p:cNvSpPr/>
          <p:nvPr/>
        </p:nvSpPr>
        <p:spPr>
          <a:xfrm>
            <a:off x="1635600" y="2245350"/>
            <a:ext cx="81600" cy="90300"/>
          </a:xfrm>
          <a:prstGeom prst="flowChartConnector">
            <a:avLst/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9" name="Google Shape;149;p19"/>
          <p:cNvSpPr/>
          <p:nvPr/>
        </p:nvSpPr>
        <p:spPr>
          <a:xfrm>
            <a:off x="1635600" y="2817450"/>
            <a:ext cx="81600" cy="90300"/>
          </a:xfrm>
          <a:prstGeom prst="flowChartConnector">
            <a:avLst/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0" name="Google Shape;150;p19"/>
          <p:cNvSpPr/>
          <p:nvPr/>
        </p:nvSpPr>
        <p:spPr>
          <a:xfrm>
            <a:off x="1638175" y="3020375"/>
            <a:ext cx="81600" cy="90300"/>
          </a:xfrm>
          <a:prstGeom prst="flowChartConnector">
            <a:avLst/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1" name="Google Shape;151;p19"/>
          <p:cNvSpPr/>
          <p:nvPr/>
        </p:nvSpPr>
        <p:spPr>
          <a:xfrm>
            <a:off x="1635600" y="3237150"/>
            <a:ext cx="81600" cy="90300"/>
          </a:xfrm>
          <a:prstGeom prst="flowChartConnector">
            <a:avLst/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2" name="Google Shape;152;p19"/>
          <p:cNvSpPr/>
          <p:nvPr/>
        </p:nvSpPr>
        <p:spPr>
          <a:xfrm>
            <a:off x="1635600" y="3402500"/>
            <a:ext cx="81600" cy="90300"/>
          </a:xfrm>
          <a:prstGeom prst="flowChartConnector">
            <a:avLst/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3" name="Google Shape;153;p19"/>
          <p:cNvSpPr/>
          <p:nvPr/>
        </p:nvSpPr>
        <p:spPr>
          <a:xfrm>
            <a:off x="1638175" y="3511925"/>
            <a:ext cx="81600" cy="90300"/>
          </a:xfrm>
          <a:prstGeom prst="flowChartConnector">
            <a:avLst/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4" name="Google Shape;154;p19"/>
          <p:cNvSpPr/>
          <p:nvPr/>
        </p:nvSpPr>
        <p:spPr>
          <a:xfrm>
            <a:off x="1635600" y="3621350"/>
            <a:ext cx="81600" cy="90300"/>
          </a:xfrm>
          <a:prstGeom prst="flowChartConnector">
            <a:avLst/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5" name="Google Shape;155;p19"/>
          <p:cNvSpPr/>
          <p:nvPr/>
        </p:nvSpPr>
        <p:spPr>
          <a:xfrm>
            <a:off x="1635600" y="3748025"/>
            <a:ext cx="81600" cy="90300"/>
          </a:xfrm>
          <a:prstGeom prst="flowChartConnector">
            <a:avLst/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6" name="Google Shape;156;p19"/>
          <p:cNvSpPr/>
          <p:nvPr/>
        </p:nvSpPr>
        <p:spPr>
          <a:xfrm>
            <a:off x="1635600" y="3917575"/>
            <a:ext cx="81600" cy="90300"/>
          </a:xfrm>
          <a:prstGeom prst="flowChartConnector">
            <a:avLst/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7" name="Google Shape;157;p19"/>
          <p:cNvSpPr/>
          <p:nvPr/>
        </p:nvSpPr>
        <p:spPr>
          <a:xfrm>
            <a:off x="1483200" y="1539225"/>
            <a:ext cx="81600" cy="90300"/>
          </a:xfrm>
          <a:prstGeom prst="flowChartConnector">
            <a:avLst/>
          </a:prstGeom>
          <a:solidFill>
            <a:srgbClr val="38761D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8" name="Google Shape;158;p19"/>
          <p:cNvSpPr/>
          <p:nvPr/>
        </p:nvSpPr>
        <p:spPr>
          <a:xfrm>
            <a:off x="1483200" y="1644338"/>
            <a:ext cx="81600" cy="90300"/>
          </a:xfrm>
          <a:prstGeom prst="flowChartConnector">
            <a:avLst/>
          </a:prstGeom>
          <a:solidFill>
            <a:srgbClr val="38761D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9" name="Google Shape;159;p19"/>
          <p:cNvSpPr/>
          <p:nvPr/>
        </p:nvSpPr>
        <p:spPr>
          <a:xfrm>
            <a:off x="1485775" y="1854550"/>
            <a:ext cx="81600" cy="90300"/>
          </a:xfrm>
          <a:prstGeom prst="flowChartConnector">
            <a:avLst/>
          </a:prstGeom>
          <a:solidFill>
            <a:srgbClr val="38761D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0" name="Google Shape;160;p19"/>
          <p:cNvSpPr/>
          <p:nvPr/>
        </p:nvSpPr>
        <p:spPr>
          <a:xfrm>
            <a:off x="1485775" y="1997400"/>
            <a:ext cx="81600" cy="90300"/>
          </a:xfrm>
          <a:prstGeom prst="flowChartConnector">
            <a:avLst/>
          </a:prstGeom>
          <a:solidFill>
            <a:srgbClr val="38761D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1" name="Google Shape;161;p19"/>
          <p:cNvSpPr/>
          <p:nvPr/>
        </p:nvSpPr>
        <p:spPr>
          <a:xfrm>
            <a:off x="1485775" y="2121375"/>
            <a:ext cx="81600" cy="90300"/>
          </a:xfrm>
          <a:prstGeom prst="flowChartConnector">
            <a:avLst/>
          </a:prstGeom>
          <a:solidFill>
            <a:srgbClr val="38761D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2" name="Google Shape;162;p19"/>
          <p:cNvSpPr/>
          <p:nvPr/>
        </p:nvSpPr>
        <p:spPr>
          <a:xfrm>
            <a:off x="1483200" y="2369325"/>
            <a:ext cx="81600" cy="90300"/>
          </a:xfrm>
          <a:prstGeom prst="flowChartConnector">
            <a:avLst/>
          </a:prstGeom>
          <a:solidFill>
            <a:srgbClr val="38761D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3" name="Google Shape;163;p19"/>
          <p:cNvSpPr/>
          <p:nvPr/>
        </p:nvSpPr>
        <p:spPr>
          <a:xfrm>
            <a:off x="1483200" y="2671563"/>
            <a:ext cx="81600" cy="90300"/>
          </a:xfrm>
          <a:prstGeom prst="flowChartConnector">
            <a:avLst/>
          </a:prstGeom>
          <a:solidFill>
            <a:srgbClr val="38761D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4" name="Google Shape;164;p19"/>
          <p:cNvSpPr/>
          <p:nvPr/>
        </p:nvSpPr>
        <p:spPr>
          <a:xfrm>
            <a:off x="1485775" y="3840200"/>
            <a:ext cx="81600" cy="90300"/>
          </a:xfrm>
          <a:prstGeom prst="flowChartConnector">
            <a:avLst/>
          </a:prstGeom>
          <a:solidFill>
            <a:srgbClr val="38761D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5" name="Google Shape;165;p19"/>
          <p:cNvSpPr/>
          <p:nvPr/>
        </p:nvSpPr>
        <p:spPr>
          <a:xfrm>
            <a:off x="1483200" y="2493300"/>
            <a:ext cx="81600" cy="90300"/>
          </a:xfrm>
          <a:prstGeom prst="flowChartConnector">
            <a:avLst/>
          </a:prstGeom>
          <a:solidFill>
            <a:srgbClr val="38761D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6" name="Google Shape;166;p19"/>
          <p:cNvSpPr/>
          <p:nvPr/>
        </p:nvSpPr>
        <p:spPr>
          <a:xfrm>
            <a:off x="1483200" y="2617275"/>
            <a:ext cx="81600" cy="90300"/>
          </a:xfrm>
          <a:prstGeom prst="flowChartConnector">
            <a:avLst/>
          </a:prstGeom>
          <a:solidFill>
            <a:srgbClr val="38761D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7" name="Google Shape;167;p19"/>
          <p:cNvSpPr txBox="1"/>
          <p:nvPr/>
        </p:nvSpPr>
        <p:spPr>
          <a:xfrm>
            <a:off x="416550" y="1195725"/>
            <a:ext cx="2502000" cy="119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/>
              <a:t>     Label Positive                         Label Negative</a:t>
            </a:r>
            <a:endParaRPr sz="800"/>
          </a:p>
        </p:txBody>
      </p:sp>
      <p:sp>
        <p:nvSpPr>
          <p:cNvPr id="168" name="Google Shape;168;p19"/>
          <p:cNvSpPr txBox="1"/>
          <p:nvPr/>
        </p:nvSpPr>
        <p:spPr>
          <a:xfrm rot="-5400000">
            <a:off x="-1031250" y="2719725"/>
            <a:ext cx="2502000" cy="119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/>
              <a:t>    Predict Negative                      Predict Positive</a:t>
            </a:r>
            <a:endParaRPr sz="800"/>
          </a:p>
        </p:txBody>
      </p:sp>
      <p:sp>
        <p:nvSpPr>
          <p:cNvPr id="169" name="Google Shape;169;p19"/>
          <p:cNvSpPr txBox="1"/>
          <p:nvPr/>
        </p:nvSpPr>
        <p:spPr>
          <a:xfrm>
            <a:off x="462650" y="1569250"/>
            <a:ext cx="332100" cy="52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/>
              <a:t>9</a:t>
            </a:r>
            <a:endParaRPr sz="2400"/>
          </a:p>
        </p:txBody>
      </p:sp>
      <p:sp>
        <p:nvSpPr>
          <p:cNvPr id="170" name="Google Shape;170;p19"/>
          <p:cNvSpPr txBox="1"/>
          <p:nvPr/>
        </p:nvSpPr>
        <p:spPr>
          <a:xfrm>
            <a:off x="2520050" y="3526925"/>
            <a:ext cx="296100" cy="36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/>
              <a:t>8</a:t>
            </a:r>
            <a:endParaRPr sz="2400"/>
          </a:p>
        </p:txBody>
      </p:sp>
      <p:sp>
        <p:nvSpPr>
          <p:cNvPr id="171" name="Google Shape;171;p19"/>
          <p:cNvSpPr txBox="1"/>
          <p:nvPr/>
        </p:nvSpPr>
        <p:spPr>
          <a:xfrm>
            <a:off x="2520050" y="1569250"/>
            <a:ext cx="296100" cy="36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/>
              <a:t>2</a:t>
            </a:r>
            <a:endParaRPr sz="2400"/>
          </a:p>
        </p:txBody>
      </p:sp>
      <p:sp>
        <p:nvSpPr>
          <p:cNvPr id="172" name="Google Shape;172;p19"/>
          <p:cNvSpPr txBox="1"/>
          <p:nvPr/>
        </p:nvSpPr>
        <p:spPr>
          <a:xfrm>
            <a:off x="462650" y="3550450"/>
            <a:ext cx="296100" cy="36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/>
              <a:t>1</a:t>
            </a:r>
            <a:endParaRPr sz="2400"/>
          </a:p>
        </p:txBody>
      </p:sp>
      <p:sp>
        <p:nvSpPr>
          <p:cNvPr id="173" name="Google Shape;173;p19"/>
          <p:cNvSpPr txBox="1"/>
          <p:nvPr/>
        </p:nvSpPr>
        <p:spPr>
          <a:xfrm>
            <a:off x="73000" y="2647650"/>
            <a:ext cx="429600" cy="24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600"/>
              <a:t>Th=0.5</a:t>
            </a:r>
            <a:endParaRPr sz="600"/>
          </a:p>
        </p:txBody>
      </p:sp>
      <p:graphicFrame>
        <p:nvGraphicFramePr>
          <p:cNvPr id="174" name="Google Shape;174;p19"/>
          <p:cNvGraphicFramePr/>
          <p:nvPr/>
        </p:nvGraphicFramePr>
        <p:xfrm>
          <a:off x="3227575" y="1482300"/>
          <a:ext cx="382850" cy="662220"/>
        </p:xfrm>
        <a:graphic>
          <a:graphicData uri="http://schemas.openxmlformats.org/drawingml/2006/table">
            <a:tbl>
              <a:tblPr>
                <a:noFill/>
                <a:tableStyleId>{E4D4086E-115B-4FA2-836F-A28E24F0A9DB}</a:tableStyleId>
              </a:tblPr>
              <a:tblGrid>
                <a:gridCol w="382850"/>
              </a:tblGrid>
              <a:tr h="35745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/>
                        <a:t>Th</a:t>
                      </a:r>
                      <a:endParaRPr sz="800"/>
                    </a:p>
                  </a:txBody>
                  <a:tcPr marL="91425" marR="91425" marT="91425" marB="91425"/>
                </a:tc>
              </a:tr>
              <a:tr h="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/>
                        <a:t>0.5</a:t>
                      </a:r>
                      <a:endParaRPr sz="800"/>
                    </a:p>
                  </a:txBody>
                  <a:tcPr marL="91425" marR="91425" marT="91425" marB="91425"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Google Shape;179;p20"/>
          <p:cNvSpPr/>
          <p:nvPr/>
        </p:nvSpPr>
        <p:spPr>
          <a:xfrm>
            <a:off x="416550" y="2777700"/>
            <a:ext cx="2502000" cy="1308600"/>
          </a:xfrm>
          <a:prstGeom prst="rect">
            <a:avLst/>
          </a:prstGeom>
          <a:solidFill>
            <a:srgbClr val="EFEFEF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0" name="Google Shape;180;p20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Point metrics: True Positives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1" name="Google Shape;181;p20"/>
          <p:cNvSpPr/>
          <p:nvPr/>
        </p:nvSpPr>
        <p:spPr>
          <a:xfrm>
            <a:off x="416550" y="1482300"/>
            <a:ext cx="2502000" cy="1308600"/>
          </a:xfrm>
          <a:prstGeom prst="rect">
            <a:avLst/>
          </a:prstGeom>
          <a:solidFill>
            <a:srgbClr val="D9EAD3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182" name="Google Shape;182;p20"/>
          <p:cNvCxnSpPr/>
          <p:nvPr/>
        </p:nvCxnSpPr>
        <p:spPr>
          <a:xfrm>
            <a:off x="1600675" y="1502700"/>
            <a:ext cx="4200" cy="25674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83" name="Google Shape;183;p20"/>
          <p:cNvSpPr/>
          <p:nvPr/>
        </p:nvSpPr>
        <p:spPr>
          <a:xfrm>
            <a:off x="1638175" y="1749450"/>
            <a:ext cx="81600" cy="90300"/>
          </a:xfrm>
          <a:prstGeom prst="flowChartConnector">
            <a:avLst/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4" name="Google Shape;184;p20"/>
          <p:cNvSpPr/>
          <p:nvPr/>
        </p:nvSpPr>
        <p:spPr>
          <a:xfrm>
            <a:off x="1635600" y="2245350"/>
            <a:ext cx="81600" cy="90300"/>
          </a:xfrm>
          <a:prstGeom prst="flowChartConnector">
            <a:avLst/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5" name="Google Shape;185;p20"/>
          <p:cNvSpPr/>
          <p:nvPr/>
        </p:nvSpPr>
        <p:spPr>
          <a:xfrm>
            <a:off x="1635600" y="2817450"/>
            <a:ext cx="81600" cy="90300"/>
          </a:xfrm>
          <a:prstGeom prst="flowChartConnector">
            <a:avLst/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6" name="Google Shape;186;p20"/>
          <p:cNvSpPr/>
          <p:nvPr/>
        </p:nvSpPr>
        <p:spPr>
          <a:xfrm>
            <a:off x="1638175" y="3020375"/>
            <a:ext cx="81600" cy="90300"/>
          </a:xfrm>
          <a:prstGeom prst="flowChartConnector">
            <a:avLst/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7" name="Google Shape;187;p20"/>
          <p:cNvSpPr/>
          <p:nvPr/>
        </p:nvSpPr>
        <p:spPr>
          <a:xfrm>
            <a:off x="1635600" y="3237150"/>
            <a:ext cx="81600" cy="90300"/>
          </a:xfrm>
          <a:prstGeom prst="flowChartConnector">
            <a:avLst/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8" name="Google Shape;188;p20"/>
          <p:cNvSpPr/>
          <p:nvPr/>
        </p:nvSpPr>
        <p:spPr>
          <a:xfrm>
            <a:off x="1635600" y="3402500"/>
            <a:ext cx="81600" cy="90300"/>
          </a:xfrm>
          <a:prstGeom prst="flowChartConnector">
            <a:avLst/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9" name="Google Shape;189;p20"/>
          <p:cNvSpPr/>
          <p:nvPr/>
        </p:nvSpPr>
        <p:spPr>
          <a:xfrm>
            <a:off x="1638175" y="3511925"/>
            <a:ext cx="81600" cy="90300"/>
          </a:xfrm>
          <a:prstGeom prst="flowChartConnector">
            <a:avLst/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0" name="Google Shape;190;p20"/>
          <p:cNvSpPr/>
          <p:nvPr/>
        </p:nvSpPr>
        <p:spPr>
          <a:xfrm>
            <a:off x="1635600" y="3621350"/>
            <a:ext cx="81600" cy="90300"/>
          </a:xfrm>
          <a:prstGeom prst="flowChartConnector">
            <a:avLst/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1" name="Google Shape;191;p20"/>
          <p:cNvSpPr/>
          <p:nvPr/>
        </p:nvSpPr>
        <p:spPr>
          <a:xfrm>
            <a:off x="1635600" y="3748025"/>
            <a:ext cx="81600" cy="90300"/>
          </a:xfrm>
          <a:prstGeom prst="flowChartConnector">
            <a:avLst/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2" name="Google Shape;192;p20"/>
          <p:cNvSpPr/>
          <p:nvPr/>
        </p:nvSpPr>
        <p:spPr>
          <a:xfrm>
            <a:off x="1635600" y="3917575"/>
            <a:ext cx="81600" cy="90300"/>
          </a:xfrm>
          <a:prstGeom prst="flowChartConnector">
            <a:avLst/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3" name="Google Shape;193;p20"/>
          <p:cNvSpPr/>
          <p:nvPr/>
        </p:nvSpPr>
        <p:spPr>
          <a:xfrm>
            <a:off x="1483200" y="1539225"/>
            <a:ext cx="81600" cy="90300"/>
          </a:xfrm>
          <a:prstGeom prst="flowChartConnector">
            <a:avLst/>
          </a:prstGeom>
          <a:solidFill>
            <a:srgbClr val="38761D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4" name="Google Shape;194;p20"/>
          <p:cNvSpPr/>
          <p:nvPr/>
        </p:nvSpPr>
        <p:spPr>
          <a:xfrm>
            <a:off x="1483200" y="1644338"/>
            <a:ext cx="81600" cy="90300"/>
          </a:xfrm>
          <a:prstGeom prst="flowChartConnector">
            <a:avLst/>
          </a:prstGeom>
          <a:solidFill>
            <a:srgbClr val="38761D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5" name="Google Shape;195;p20"/>
          <p:cNvSpPr/>
          <p:nvPr/>
        </p:nvSpPr>
        <p:spPr>
          <a:xfrm>
            <a:off x="1485775" y="1854550"/>
            <a:ext cx="81600" cy="90300"/>
          </a:xfrm>
          <a:prstGeom prst="flowChartConnector">
            <a:avLst/>
          </a:prstGeom>
          <a:solidFill>
            <a:srgbClr val="38761D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6" name="Google Shape;196;p20"/>
          <p:cNvSpPr/>
          <p:nvPr/>
        </p:nvSpPr>
        <p:spPr>
          <a:xfrm>
            <a:off x="1485775" y="1997400"/>
            <a:ext cx="81600" cy="90300"/>
          </a:xfrm>
          <a:prstGeom prst="flowChartConnector">
            <a:avLst/>
          </a:prstGeom>
          <a:solidFill>
            <a:srgbClr val="38761D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7" name="Google Shape;197;p20"/>
          <p:cNvSpPr/>
          <p:nvPr/>
        </p:nvSpPr>
        <p:spPr>
          <a:xfrm>
            <a:off x="1485775" y="2121375"/>
            <a:ext cx="81600" cy="90300"/>
          </a:xfrm>
          <a:prstGeom prst="flowChartConnector">
            <a:avLst/>
          </a:prstGeom>
          <a:solidFill>
            <a:srgbClr val="38761D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8" name="Google Shape;198;p20"/>
          <p:cNvSpPr/>
          <p:nvPr/>
        </p:nvSpPr>
        <p:spPr>
          <a:xfrm>
            <a:off x="1483200" y="2369325"/>
            <a:ext cx="81600" cy="90300"/>
          </a:xfrm>
          <a:prstGeom prst="flowChartConnector">
            <a:avLst/>
          </a:prstGeom>
          <a:solidFill>
            <a:srgbClr val="38761D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9" name="Google Shape;199;p20"/>
          <p:cNvSpPr/>
          <p:nvPr/>
        </p:nvSpPr>
        <p:spPr>
          <a:xfrm>
            <a:off x="1483200" y="2671563"/>
            <a:ext cx="81600" cy="90300"/>
          </a:xfrm>
          <a:prstGeom prst="flowChartConnector">
            <a:avLst/>
          </a:prstGeom>
          <a:solidFill>
            <a:srgbClr val="38761D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0" name="Google Shape;200;p20"/>
          <p:cNvSpPr/>
          <p:nvPr/>
        </p:nvSpPr>
        <p:spPr>
          <a:xfrm>
            <a:off x="1485775" y="3840200"/>
            <a:ext cx="81600" cy="90300"/>
          </a:xfrm>
          <a:prstGeom prst="flowChartConnector">
            <a:avLst/>
          </a:prstGeom>
          <a:solidFill>
            <a:srgbClr val="38761D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1" name="Google Shape;201;p20"/>
          <p:cNvSpPr/>
          <p:nvPr/>
        </p:nvSpPr>
        <p:spPr>
          <a:xfrm>
            <a:off x="1483200" y="2493300"/>
            <a:ext cx="81600" cy="90300"/>
          </a:xfrm>
          <a:prstGeom prst="flowChartConnector">
            <a:avLst/>
          </a:prstGeom>
          <a:solidFill>
            <a:srgbClr val="38761D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2" name="Google Shape;202;p20"/>
          <p:cNvSpPr/>
          <p:nvPr/>
        </p:nvSpPr>
        <p:spPr>
          <a:xfrm>
            <a:off x="1483200" y="2617275"/>
            <a:ext cx="81600" cy="90300"/>
          </a:xfrm>
          <a:prstGeom prst="flowChartConnector">
            <a:avLst/>
          </a:prstGeom>
          <a:solidFill>
            <a:srgbClr val="38761D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3" name="Google Shape;203;p20"/>
          <p:cNvSpPr txBox="1"/>
          <p:nvPr/>
        </p:nvSpPr>
        <p:spPr>
          <a:xfrm>
            <a:off x="416550" y="1195725"/>
            <a:ext cx="2502000" cy="119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/>
              <a:t>     Label positive                         Label negative</a:t>
            </a:r>
            <a:endParaRPr sz="800"/>
          </a:p>
        </p:txBody>
      </p:sp>
      <p:sp>
        <p:nvSpPr>
          <p:cNvPr id="204" name="Google Shape;204;p20"/>
          <p:cNvSpPr txBox="1"/>
          <p:nvPr/>
        </p:nvSpPr>
        <p:spPr>
          <a:xfrm>
            <a:off x="462650" y="1569250"/>
            <a:ext cx="332100" cy="52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600">
                <a:solidFill>
                  <a:srgbClr val="FF0000"/>
                </a:solidFill>
              </a:rPr>
              <a:t>9</a:t>
            </a:r>
            <a:endParaRPr sz="3600">
              <a:solidFill>
                <a:srgbClr val="FF0000"/>
              </a:solidFill>
            </a:endParaRPr>
          </a:p>
        </p:txBody>
      </p:sp>
      <p:sp>
        <p:nvSpPr>
          <p:cNvPr id="205" name="Google Shape;205;p20"/>
          <p:cNvSpPr txBox="1"/>
          <p:nvPr/>
        </p:nvSpPr>
        <p:spPr>
          <a:xfrm>
            <a:off x="2520050" y="3526925"/>
            <a:ext cx="296100" cy="36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/>
              <a:t>8</a:t>
            </a:r>
            <a:endParaRPr sz="2400"/>
          </a:p>
        </p:txBody>
      </p:sp>
      <p:sp>
        <p:nvSpPr>
          <p:cNvPr id="206" name="Google Shape;206;p20"/>
          <p:cNvSpPr txBox="1"/>
          <p:nvPr/>
        </p:nvSpPr>
        <p:spPr>
          <a:xfrm>
            <a:off x="2520050" y="1569250"/>
            <a:ext cx="296100" cy="36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/>
              <a:t>2</a:t>
            </a:r>
            <a:endParaRPr sz="2400"/>
          </a:p>
        </p:txBody>
      </p:sp>
      <p:sp>
        <p:nvSpPr>
          <p:cNvPr id="207" name="Google Shape;207;p20"/>
          <p:cNvSpPr txBox="1"/>
          <p:nvPr/>
        </p:nvSpPr>
        <p:spPr>
          <a:xfrm>
            <a:off x="462650" y="3550450"/>
            <a:ext cx="296100" cy="36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/>
              <a:t>1</a:t>
            </a:r>
            <a:endParaRPr sz="2400"/>
          </a:p>
        </p:txBody>
      </p:sp>
      <p:sp>
        <p:nvSpPr>
          <p:cNvPr id="208" name="Google Shape;208;p20"/>
          <p:cNvSpPr txBox="1"/>
          <p:nvPr/>
        </p:nvSpPr>
        <p:spPr>
          <a:xfrm>
            <a:off x="73000" y="2647650"/>
            <a:ext cx="429600" cy="24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600"/>
              <a:t>Th=0.5</a:t>
            </a:r>
            <a:endParaRPr sz="600"/>
          </a:p>
        </p:txBody>
      </p:sp>
      <p:graphicFrame>
        <p:nvGraphicFramePr>
          <p:cNvPr id="209" name="Google Shape;209;p20"/>
          <p:cNvGraphicFramePr/>
          <p:nvPr/>
        </p:nvGraphicFramePr>
        <p:xfrm>
          <a:off x="3227575" y="1482300"/>
          <a:ext cx="382850" cy="662220"/>
        </p:xfrm>
        <a:graphic>
          <a:graphicData uri="http://schemas.openxmlformats.org/drawingml/2006/table">
            <a:tbl>
              <a:tblPr>
                <a:noFill/>
                <a:tableStyleId>{E4D4086E-115B-4FA2-836F-A28E24F0A9DB}</a:tableStyleId>
              </a:tblPr>
              <a:tblGrid>
                <a:gridCol w="382850"/>
              </a:tblGrid>
              <a:tr h="35745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/>
                        <a:t>Th</a:t>
                      </a:r>
                      <a:endParaRPr sz="800"/>
                    </a:p>
                  </a:txBody>
                  <a:tcPr marL="91425" marR="91425" marT="91425" marB="91425"/>
                </a:tc>
              </a:tr>
              <a:tr h="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/>
                        <a:t>0.5</a:t>
                      </a:r>
                      <a:endParaRPr sz="800"/>
                    </a:p>
                  </a:txBody>
                  <a:tcPr marL="91425" marR="91425" marT="91425" marB="91425"/>
                </a:tc>
              </a:tr>
            </a:tbl>
          </a:graphicData>
        </a:graphic>
      </p:graphicFrame>
      <p:graphicFrame>
        <p:nvGraphicFramePr>
          <p:cNvPr id="210" name="Google Shape;210;p20"/>
          <p:cNvGraphicFramePr/>
          <p:nvPr/>
        </p:nvGraphicFramePr>
        <p:xfrm>
          <a:off x="3616425" y="1482300"/>
          <a:ext cx="382850" cy="662220"/>
        </p:xfrm>
        <a:graphic>
          <a:graphicData uri="http://schemas.openxmlformats.org/drawingml/2006/table">
            <a:tbl>
              <a:tblPr>
                <a:noFill/>
                <a:tableStyleId>{E4D4086E-115B-4FA2-836F-A28E24F0A9DB}</a:tableStyleId>
              </a:tblPr>
              <a:tblGrid>
                <a:gridCol w="382850"/>
              </a:tblGrid>
              <a:tr h="35745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/>
                        <a:t>TP</a:t>
                      </a:r>
                      <a:endParaRPr sz="800"/>
                    </a:p>
                  </a:txBody>
                  <a:tcPr marL="91425" marR="91425" marT="91425" marB="91425"/>
                </a:tc>
              </a:tr>
              <a:tr h="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rgbClr val="FF0000"/>
                          </a:solidFill>
                        </a:rPr>
                        <a:t>9</a:t>
                      </a:r>
                      <a:endParaRPr sz="800">
                        <a:solidFill>
                          <a:srgbClr val="FF0000"/>
                        </a:solidFill>
                      </a:endParaRPr>
                    </a:p>
                  </a:txBody>
                  <a:tcPr marL="91425" marR="91425" marT="91425" marB="91425"/>
                </a:tc>
              </a:tr>
            </a:tbl>
          </a:graphicData>
        </a:graphic>
      </p:graphicFrame>
      <p:sp>
        <p:nvSpPr>
          <p:cNvPr id="211" name="Google Shape;211;p20"/>
          <p:cNvSpPr txBox="1"/>
          <p:nvPr/>
        </p:nvSpPr>
        <p:spPr>
          <a:xfrm rot="-5400000">
            <a:off x="-1031250" y="2719725"/>
            <a:ext cx="2502000" cy="119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/>
              <a:t>    Predict Negative                      Predict Positive</a:t>
            </a:r>
            <a:endParaRPr sz="80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" name="Google Shape;216;p21"/>
          <p:cNvSpPr/>
          <p:nvPr/>
        </p:nvSpPr>
        <p:spPr>
          <a:xfrm>
            <a:off x="416550" y="2777700"/>
            <a:ext cx="2502000" cy="1308600"/>
          </a:xfrm>
          <a:prstGeom prst="rect">
            <a:avLst/>
          </a:prstGeom>
          <a:solidFill>
            <a:srgbClr val="EFEFEF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7" name="Google Shape;217;p2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Point metrics: True Negatives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8" name="Google Shape;218;p21"/>
          <p:cNvSpPr/>
          <p:nvPr/>
        </p:nvSpPr>
        <p:spPr>
          <a:xfrm>
            <a:off x="416550" y="1482300"/>
            <a:ext cx="2502000" cy="1308600"/>
          </a:xfrm>
          <a:prstGeom prst="rect">
            <a:avLst/>
          </a:prstGeom>
          <a:solidFill>
            <a:srgbClr val="D9EAD3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219" name="Google Shape;219;p21"/>
          <p:cNvCxnSpPr/>
          <p:nvPr/>
        </p:nvCxnSpPr>
        <p:spPr>
          <a:xfrm>
            <a:off x="1600675" y="1502700"/>
            <a:ext cx="4200" cy="25674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220" name="Google Shape;220;p21"/>
          <p:cNvSpPr/>
          <p:nvPr/>
        </p:nvSpPr>
        <p:spPr>
          <a:xfrm>
            <a:off x="1638175" y="1749450"/>
            <a:ext cx="81600" cy="90300"/>
          </a:xfrm>
          <a:prstGeom prst="flowChartConnector">
            <a:avLst/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1" name="Google Shape;221;p21"/>
          <p:cNvSpPr/>
          <p:nvPr/>
        </p:nvSpPr>
        <p:spPr>
          <a:xfrm>
            <a:off x="1635600" y="2245350"/>
            <a:ext cx="81600" cy="90300"/>
          </a:xfrm>
          <a:prstGeom prst="flowChartConnector">
            <a:avLst/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2" name="Google Shape;222;p21"/>
          <p:cNvSpPr/>
          <p:nvPr/>
        </p:nvSpPr>
        <p:spPr>
          <a:xfrm>
            <a:off x="1635600" y="2817450"/>
            <a:ext cx="81600" cy="90300"/>
          </a:xfrm>
          <a:prstGeom prst="flowChartConnector">
            <a:avLst/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3" name="Google Shape;223;p21"/>
          <p:cNvSpPr/>
          <p:nvPr/>
        </p:nvSpPr>
        <p:spPr>
          <a:xfrm>
            <a:off x="1638175" y="3020375"/>
            <a:ext cx="81600" cy="90300"/>
          </a:xfrm>
          <a:prstGeom prst="flowChartConnector">
            <a:avLst/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4" name="Google Shape;224;p21"/>
          <p:cNvSpPr/>
          <p:nvPr/>
        </p:nvSpPr>
        <p:spPr>
          <a:xfrm>
            <a:off x="1635600" y="3237150"/>
            <a:ext cx="81600" cy="90300"/>
          </a:xfrm>
          <a:prstGeom prst="flowChartConnector">
            <a:avLst/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5" name="Google Shape;225;p21"/>
          <p:cNvSpPr/>
          <p:nvPr/>
        </p:nvSpPr>
        <p:spPr>
          <a:xfrm>
            <a:off x="1635600" y="3402500"/>
            <a:ext cx="81600" cy="90300"/>
          </a:xfrm>
          <a:prstGeom prst="flowChartConnector">
            <a:avLst/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6" name="Google Shape;226;p21"/>
          <p:cNvSpPr/>
          <p:nvPr/>
        </p:nvSpPr>
        <p:spPr>
          <a:xfrm>
            <a:off x="1638175" y="3511925"/>
            <a:ext cx="81600" cy="90300"/>
          </a:xfrm>
          <a:prstGeom prst="flowChartConnector">
            <a:avLst/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7" name="Google Shape;227;p21"/>
          <p:cNvSpPr/>
          <p:nvPr/>
        </p:nvSpPr>
        <p:spPr>
          <a:xfrm>
            <a:off x="1635600" y="3621350"/>
            <a:ext cx="81600" cy="90300"/>
          </a:xfrm>
          <a:prstGeom prst="flowChartConnector">
            <a:avLst/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8" name="Google Shape;228;p21"/>
          <p:cNvSpPr/>
          <p:nvPr/>
        </p:nvSpPr>
        <p:spPr>
          <a:xfrm>
            <a:off x="1635600" y="3748025"/>
            <a:ext cx="81600" cy="90300"/>
          </a:xfrm>
          <a:prstGeom prst="flowChartConnector">
            <a:avLst/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9" name="Google Shape;229;p21"/>
          <p:cNvSpPr/>
          <p:nvPr/>
        </p:nvSpPr>
        <p:spPr>
          <a:xfrm>
            <a:off x="1635600" y="3917575"/>
            <a:ext cx="81600" cy="90300"/>
          </a:xfrm>
          <a:prstGeom prst="flowChartConnector">
            <a:avLst/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0" name="Google Shape;230;p21"/>
          <p:cNvSpPr/>
          <p:nvPr/>
        </p:nvSpPr>
        <p:spPr>
          <a:xfrm>
            <a:off x="1483200" y="1539225"/>
            <a:ext cx="81600" cy="90300"/>
          </a:xfrm>
          <a:prstGeom prst="flowChartConnector">
            <a:avLst/>
          </a:prstGeom>
          <a:solidFill>
            <a:srgbClr val="38761D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1" name="Google Shape;231;p21"/>
          <p:cNvSpPr/>
          <p:nvPr/>
        </p:nvSpPr>
        <p:spPr>
          <a:xfrm>
            <a:off x="1483200" y="1644338"/>
            <a:ext cx="81600" cy="90300"/>
          </a:xfrm>
          <a:prstGeom prst="flowChartConnector">
            <a:avLst/>
          </a:prstGeom>
          <a:solidFill>
            <a:srgbClr val="38761D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2" name="Google Shape;232;p21"/>
          <p:cNvSpPr/>
          <p:nvPr/>
        </p:nvSpPr>
        <p:spPr>
          <a:xfrm>
            <a:off x="1485775" y="1854550"/>
            <a:ext cx="81600" cy="90300"/>
          </a:xfrm>
          <a:prstGeom prst="flowChartConnector">
            <a:avLst/>
          </a:prstGeom>
          <a:solidFill>
            <a:srgbClr val="38761D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3" name="Google Shape;233;p21"/>
          <p:cNvSpPr/>
          <p:nvPr/>
        </p:nvSpPr>
        <p:spPr>
          <a:xfrm>
            <a:off x="1485775" y="1997400"/>
            <a:ext cx="81600" cy="90300"/>
          </a:xfrm>
          <a:prstGeom prst="flowChartConnector">
            <a:avLst/>
          </a:prstGeom>
          <a:solidFill>
            <a:srgbClr val="38761D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4" name="Google Shape;234;p21"/>
          <p:cNvSpPr/>
          <p:nvPr/>
        </p:nvSpPr>
        <p:spPr>
          <a:xfrm>
            <a:off x="1485775" y="2121375"/>
            <a:ext cx="81600" cy="90300"/>
          </a:xfrm>
          <a:prstGeom prst="flowChartConnector">
            <a:avLst/>
          </a:prstGeom>
          <a:solidFill>
            <a:srgbClr val="38761D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5" name="Google Shape;235;p21"/>
          <p:cNvSpPr/>
          <p:nvPr/>
        </p:nvSpPr>
        <p:spPr>
          <a:xfrm>
            <a:off x="1483200" y="2369325"/>
            <a:ext cx="81600" cy="90300"/>
          </a:xfrm>
          <a:prstGeom prst="flowChartConnector">
            <a:avLst/>
          </a:prstGeom>
          <a:solidFill>
            <a:srgbClr val="38761D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6" name="Google Shape;236;p21"/>
          <p:cNvSpPr/>
          <p:nvPr/>
        </p:nvSpPr>
        <p:spPr>
          <a:xfrm>
            <a:off x="1483200" y="2671563"/>
            <a:ext cx="81600" cy="90300"/>
          </a:xfrm>
          <a:prstGeom prst="flowChartConnector">
            <a:avLst/>
          </a:prstGeom>
          <a:solidFill>
            <a:srgbClr val="38761D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7" name="Google Shape;237;p21"/>
          <p:cNvSpPr/>
          <p:nvPr/>
        </p:nvSpPr>
        <p:spPr>
          <a:xfrm>
            <a:off x="1485775" y="3840200"/>
            <a:ext cx="81600" cy="90300"/>
          </a:xfrm>
          <a:prstGeom prst="flowChartConnector">
            <a:avLst/>
          </a:prstGeom>
          <a:solidFill>
            <a:srgbClr val="38761D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8" name="Google Shape;238;p21"/>
          <p:cNvSpPr/>
          <p:nvPr/>
        </p:nvSpPr>
        <p:spPr>
          <a:xfrm>
            <a:off x="1483200" y="2493300"/>
            <a:ext cx="81600" cy="90300"/>
          </a:xfrm>
          <a:prstGeom prst="flowChartConnector">
            <a:avLst/>
          </a:prstGeom>
          <a:solidFill>
            <a:srgbClr val="38761D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9" name="Google Shape;239;p21"/>
          <p:cNvSpPr/>
          <p:nvPr/>
        </p:nvSpPr>
        <p:spPr>
          <a:xfrm>
            <a:off x="1483200" y="2617275"/>
            <a:ext cx="81600" cy="90300"/>
          </a:xfrm>
          <a:prstGeom prst="flowChartConnector">
            <a:avLst/>
          </a:prstGeom>
          <a:solidFill>
            <a:srgbClr val="38761D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0" name="Google Shape;240;p21"/>
          <p:cNvSpPr txBox="1"/>
          <p:nvPr/>
        </p:nvSpPr>
        <p:spPr>
          <a:xfrm>
            <a:off x="416550" y="1195725"/>
            <a:ext cx="2502000" cy="119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/>
              <a:t>     Label positive                         Label negative</a:t>
            </a:r>
            <a:endParaRPr sz="800"/>
          </a:p>
        </p:txBody>
      </p:sp>
      <p:sp>
        <p:nvSpPr>
          <p:cNvPr id="241" name="Google Shape;241;p21"/>
          <p:cNvSpPr txBox="1"/>
          <p:nvPr/>
        </p:nvSpPr>
        <p:spPr>
          <a:xfrm>
            <a:off x="462650" y="1569250"/>
            <a:ext cx="332100" cy="52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/>
              <a:t>9</a:t>
            </a:r>
            <a:endParaRPr sz="2400"/>
          </a:p>
        </p:txBody>
      </p:sp>
      <p:sp>
        <p:nvSpPr>
          <p:cNvPr id="242" name="Google Shape;242;p21"/>
          <p:cNvSpPr txBox="1"/>
          <p:nvPr/>
        </p:nvSpPr>
        <p:spPr>
          <a:xfrm>
            <a:off x="2520050" y="3526925"/>
            <a:ext cx="296100" cy="36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600">
                <a:solidFill>
                  <a:srgbClr val="FF0000"/>
                </a:solidFill>
              </a:rPr>
              <a:t>8</a:t>
            </a:r>
            <a:endParaRPr sz="3600">
              <a:solidFill>
                <a:srgbClr val="FF0000"/>
              </a:solidFill>
            </a:endParaRPr>
          </a:p>
        </p:txBody>
      </p:sp>
      <p:sp>
        <p:nvSpPr>
          <p:cNvPr id="243" name="Google Shape;243;p21"/>
          <p:cNvSpPr txBox="1"/>
          <p:nvPr/>
        </p:nvSpPr>
        <p:spPr>
          <a:xfrm>
            <a:off x="2520050" y="1569250"/>
            <a:ext cx="296100" cy="36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/>
              <a:t>2</a:t>
            </a:r>
            <a:endParaRPr sz="2400"/>
          </a:p>
        </p:txBody>
      </p:sp>
      <p:sp>
        <p:nvSpPr>
          <p:cNvPr id="244" name="Google Shape;244;p21"/>
          <p:cNvSpPr txBox="1"/>
          <p:nvPr/>
        </p:nvSpPr>
        <p:spPr>
          <a:xfrm>
            <a:off x="462650" y="3550450"/>
            <a:ext cx="296100" cy="36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/>
              <a:t>1</a:t>
            </a:r>
            <a:endParaRPr sz="2400"/>
          </a:p>
        </p:txBody>
      </p:sp>
      <p:sp>
        <p:nvSpPr>
          <p:cNvPr id="245" name="Google Shape;245;p21"/>
          <p:cNvSpPr txBox="1"/>
          <p:nvPr/>
        </p:nvSpPr>
        <p:spPr>
          <a:xfrm>
            <a:off x="73000" y="2647650"/>
            <a:ext cx="429600" cy="24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600"/>
              <a:t>Th=0.5</a:t>
            </a:r>
            <a:endParaRPr sz="600"/>
          </a:p>
        </p:txBody>
      </p:sp>
      <p:graphicFrame>
        <p:nvGraphicFramePr>
          <p:cNvPr id="246" name="Google Shape;246;p21"/>
          <p:cNvGraphicFramePr/>
          <p:nvPr/>
        </p:nvGraphicFramePr>
        <p:xfrm>
          <a:off x="3227575" y="1482300"/>
          <a:ext cx="382850" cy="662220"/>
        </p:xfrm>
        <a:graphic>
          <a:graphicData uri="http://schemas.openxmlformats.org/drawingml/2006/table">
            <a:tbl>
              <a:tblPr>
                <a:noFill/>
                <a:tableStyleId>{E4D4086E-115B-4FA2-836F-A28E24F0A9DB}</a:tableStyleId>
              </a:tblPr>
              <a:tblGrid>
                <a:gridCol w="382850"/>
              </a:tblGrid>
              <a:tr h="35745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/>
                        <a:t>Th</a:t>
                      </a:r>
                      <a:endParaRPr sz="800"/>
                    </a:p>
                  </a:txBody>
                  <a:tcPr marL="91425" marR="91425" marT="91425" marB="91425"/>
                </a:tc>
              </a:tr>
              <a:tr h="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/>
                        <a:t>0.5</a:t>
                      </a:r>
                      <a:endParaRPr sz="800"/>
                    </a:p>
                  </a:txBody>
                  <a:tcPr marL="91425" marR="91425" marT="91425" marB="91425"/>
                </a:tc>
              </a:tr>
            </a:tbl>
          </a:graphicData>
        </a:graphic>
      </p:graphicFrame>
      <p:graphicFrame>
        <p:nvGraphicFramePr>
          <p:cNvPr id="247" name="Google Shape;247;p21"/>
          <p:cNvGraphicFramePr/>
          <p:nvPr/>
        </p:nvGraphicFramePr>
        <p:xfrm>
          <a:off x="3616425" y="1482300"/>
          <a:ext cx="382850" cy="662220"/>
        </p:xfrm>
        <a:graphic>
          <a:graphicData uri="http://schemas.openxmlformats.org/drawingml/2006/table">
            <a:tbl>
              <a:tblPr>
                <a:noFill/>
                <a:tableStyleId>{E4D4086E-115B-4FA2-836F-A28E24F0A9DB}</a:tableStyleId>
              </a:tblPr>
              <a:tblGrid>
                <a:gridCol w="382850"/>
              </a:tblGrid>
              <a:tr h="35745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/>
                        <a:t>TP</a:t>
                      </a:r>
                      <a:endParaRPr sz="800"/>
                    </a:p>
                  </a:txBody>
                  <a:tcPr marL="91425" marR="91425" marT="91425" marB="91425"/>
                </a:tc>
              </a:tr>
              <a:tr h="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/>
                        <a:t>9</a:t>
                      </a:r>
                      <a:endParaRPr sz="800"/>
                    </a:p>
                  </a:txBody>
                  <a:tcPr marL="91425" marR="91425" marT="91425" marB="91425"/>
                </a:tc>
              </a:tr>
            </a:tbl>
          </a:graphicData>
        </a:graphic>
      </p:graphicFrame>
      <p:graphicFrame>
        <p:nvGraphicFramePr>
          <p:cNvPr id="248" name="Google Shape;248;p21"/>
          <p:cNvGraphicFramePr/>
          <p:nvPr/>
        </p:nvGraphicFramePr>
        <p:xfrm>
          <a:off x="3997425" y="1482300"/>
          <a:ext cx="382850" cy="662220"/>
        </p:xfrm>
        <a:graphic>
          <a:graphicData uri="http://schemas.openxmlformats.org/drawingml/2006/table">
            <a:tbl>
              <a:tblPr>
                <a:noFill/>
                <a:tableStyleId>{E4D4086E-115B-4FA2-836F-A28E24F0A9DB}</a:tableStyleId>
              </a:tblPr>
              <a:tblGrid>
                <a:gridCol w="382850"/>
              </a:tblGrid>
              <a:tr h="35745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/>
                        <a:t>TN</a:t>
                      </a:r>
                      <a:endParaRPr sz="800"/>
                    </a:p>
                  </a:txBody>
                  <a:tcPr marL="91425" marR="91425" marT="91425" marB="91425"/>
                </a:tc>
              </a:tr>
              <a:tr h="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rgbClr val="FF0000"/>
                          </a:solidFill>
                        </a:rPr>
                        <a:t>8</a:t>
                      </a:r>
                      <a:endParaRPr sz="800">
                        <a:solidFill>
                          <a:srgbClr val="FF0000"/>
                        </a:solidFill>
                      </a:endParaRPr>
                    </a:p>
                  </a:txBody>
                  <a:tcPr marL="91425" marR="91425" marT="91425" marB="91425"/>
                </a:tc>
              </a:tr>
            </a:tbl>
          </a:graphicData>
        </a:graphic>
      </p:graphicFrame>
      <p:sp>
        <p:nvSpPr>
          <p:cNvPr id="249" name="Google Shape;249;p21"/>
          <p:cNvSpPr txBox="1"/>
          <p:nvPr/>
        </p:nvSpPr>
        <p:spPr>
          <a:xfrm rot="-5400000">
            <a:off x="-1031250" y="2719725"/>
            <a:ext cx="2502000" cy="119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/>
              <a:t>    Predict Negative                      Predict Positive</a:t>
            </a:r>
            <a:endParaRPr sz="80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42</TotalTime>
  <Words>2503</Words>
  <Application>Microsoft Macintosh PowerPoint</Application>
  <PresentationFormat>On-screen Show (16:9)</PresentationFormat>
  <Paragraphs>649</Paragraphs>
  <Slides>31</Slides>
  <Notes>29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31</vt:i4>
      </vt:variant>
    </vt:vector>
  </HeadingPairs>
  <TitlesOfParts>
    <vt:vector size="33" baseType="lpstr">
      <vt:lpstr>Arial</vt:lpstr>
      <vt:lpstr>Simple Light</vt:lpstr>
      <vt:lpstr>Evaluation Metrics CS229</vt:lpstr>
      <vt:lpstr>Topics</vt:lpstr>
      <vt:lpstr>Why are metrics important?</vt:lpstr>
      <vt:lpstr>Binary Classification</vt:lpstr>
      <vt:lpstr>Score based models</vt:lpstr>
      <vt:lpstr>Score based models : Classifier</vt:lpstr>
      <vt:lpstr>Point metrics: Confusion Matrix</vt:lpstr>
      <vt:lpstr>Point metrics: True Positives </vt:lpstr>
      <vt:lpstr>Point metrics: True Negatives </vt:lpstr>
      <vt:lpstr>Point metrics: False Positives </vt:lpstr>
      <vt:lpstr>Point metrics: False Negatives </vt:lpstr>
      <vt:lpstr>FP and FN also called Type-1 and Type-2 errors</vt:lpstr>
      <vt:lpstr>Point metrics: Accuracy </vt:lpstr>
      <vt:lpstr>Point metrics: Precision </vt:lpstr>
      <vt:lpstr>Point metrics: Positive Recall (Sensitivity) </vt:lpstr>
      <vt:lpstr>Point metrics: Negative Recall (Specificity) </vt:lpstr>
      <vt:lpstr>Point metrics: F score </vt:lpstr>
      <vt:lpstr>Point metrics: Changing threshold </vt:lpstr>
      <vt:lpstr>PowerPoint Presentation</vt:lpstr>
      <vt:lpstr>PowerPoint Presentation</vt:lpstr>
      <vt:lpstr>Summary metrics: ROC (rotated version)</vt:lpstr>
      <vt:lpstr>Summary metrics: PRC</vt:lpstr>
      <vt:lpstr>Summary metrics: Log-Loss motivation</vt:lpstr>
      <vt:lpstr>Summary metrics: Log-Loss</vt:lpstr>
      <vt:lpstr>Calibration</vt:lpstr>
      <vt:lpstr>Unsupervised Learning</vt:lpstr>
      <vt:lpstr>Class Imbalance: Problems</vt:lpstr>
      <vt:lpstr>Class Imbalance: Metrics (pathological cases)</vt:lpstr>
      <vt:lpstr>Multi-class (few remarks)</vt:lpstr>
      <vt:lpstr>Choosing Metrics</vt:lpstr>
      <vt:lpstr>Thank You!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Evaluation Metrics (Classifiers)</dc:title>
  <cp:lastModifiedBy>Microsoft Office User</cp:lastModifiedBy>
  <cp:revision>6</cp:revision>
  <dcterms:modified xsi:type="dcterms:W3CDTF">2019-08-09T19:28:20Z</dcterms:modified>
</cp:coreProperties>
</file>